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69" r:id="rId2"/>
    <p:sldId id="260" r:id="rId3"/>
    <p:sldId id="372" r:id="rId4"/>
    <p:sldId id="380" r:id="rId5"/>
    <p:sldId id="381" r:id="rId6"/>
    <p:sldId id="379" r:id="rId7"/>
    <p:sldId id="374" r:id="rId8"/>
    <p:sldId id="382" r:id="rId9"/>
    <p:sldId id="373" r:id="rId10"/>
    <p:sldId id="383" r:id="rId11"/>
    <p:sldId id="384" r:id="rId12"/>
    <p:sldId id="385" r:id="rId13"/>
    <p:sldId id="386" r:id="rId14"/>
    <p:sldId id="387" r:id="rId15"/>
    <p:sldId id="388" r:id="rId16"/>
    <p:sldId id="389" r:id="rId17"/>
    <p:sldId id="390" r:id="rId18"/>
    <p:sldId id="391" r:id="rId19"/>
    <p:sldId id="375" r:id="rId20"/>
    <p:sldId id="376" r:id="rId21"/>
    <p:sldId id="377" r:id="rId22"/>
    <p:sldId id="378" r:id="rId23"/>
    <p:sldId id="331" r:id="rId24"/>
    <p:sldId id="320" r:id="rId25"/>
    <p:sldId id="321" r:id="rId26"/>
    <p:sldId id="322" r:id="rId27"/>
    <p:sldId id="326" r:id="rId28"/>
    <p:sldId id="268" r:id="rId29"/>
    <p:sldId id="325" r:id="rId30"/>
    <p:sldId id="323" r:id="rId31"/>
    <p:sldId id="324" r:id="rId32"/>
    <p:sldId id="392" r:id="rId33"/>
  </p:sldIdLst>
  <p:sldSz cx="9144000" cy="6858000" type="screen4x3"/>
  <p:notesSz cx="6858000" cy="9144000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8"/>
    <p:restoredTop sz="94647"/>
  </p:normalViewPr>
  <p:slideViewPr>
    <p:cSldViewPr showGuides="1">
      <p:cViewPr varScale="1">
        <p:scale>
          <a:sx n="64" d="100"/>
          <a:sy n="64" d="100"/>
        </p:scale>
        <p:origin x="-1336" y="-68"/>
      </p:cViewPr>
      <p:guideLst>
        <p:guide orient="horz" pos="2169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3025" cy="7373302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noProof="1">
                <a:cs typeface="+mn-ea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316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317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pPr lvl="0" algn="r" eaLnBrk="1" fontAlgn="base" hangingPunct="1"/>
              <a:t>‹#›</a:t>
            </a:fld>
            <a:endParaRPr lang="zh-CN" altLang="en-US" sz="12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15362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/>
          <a:lstStyle/>
          <a:p>
            <a:pPr lvl="0" eaLnBrk="1" hangingPunct="1"/>
            <a:endParaRPr lang="zh-CN" altLang="en-US" dirty="0"/>
          </a:p>
        </p:txBody>
      </p:sp>
      <p:sp>
        <p:nvSpPr>
          <p:cNvPr id="1536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300" dirty="0">
                <a:latin typeface="Arial" panose="020B0604020202020204" pitchFamily="34" charset="0"/>
                <a:ea typeface="宋体" panose="02010600030101010101" pitchFamily="2" charset="-122"/>
              </a:rPr>
              <a:pPr lvl="0" indent="0" algn="r"/>
              <a:t>1</a:t>
            </a:fld>
            <a:endParaRPr lang="zh-CN" altLang="en-US" sz="13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17410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/>
          <a:lstStyle/>
          <a:p>
            <a:pPr lvl="0" eaLnBrk="1" hangingPunct="1"/>
            <a:endParaRPr lang="zh-CN" altLang="en-US" dirty="0"/>
          </a:p>
        </p:txBody>
      </p:sp>
      <p:sp>
        <p:nvSpPr>
          <p:cNvPr id="1741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300" dirty="0">
                <a:latin typeface="Arial" panose="020B0604020202020204" pitchFamily="34" charset="0"/>
                <a:ea typeface="宋体" panose="02010600030101010101" pitchFamily="2" charset="-122"/>
              </a:rPr>
              <a:pPr lvl="0" indent="0" algn="r"/>
              <a:t>2</a:t>
            </a:fld>
            <a:endParaRPr lang="zh-CN" altLang="en-US" sz="13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38914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/>
          <a:lstStyle/>
          <a:p>
            <a:pPr lvl="0" eaLnBrk="1" hangingPunct="1"/>
            <a:endParaRPr lang="zh-CN" altLang="en-US" dirty="0"/>
          </a:p>
        </p:txBody>
      </p:sp>
      <p:sp>
        <p:nvSpPr>
          <p:cNvPr id="3891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300" dirty="0">
                <a:latin typeface="Arial" panose="020B0604020202020204" pitchFamily="34" charset="0"/>
                <a:ea typeface="宋体" panose="02010600030101010101" pitchFamily="2" charset="-122"/>
              </a:rPr>
              <a:pPr lvl="0" indent="0" algn="r"/>
              <a:t>28</a:t>
            </a:fld>
            <a:endParaRPr lang="zh-CN" altLang="en-US" sz="13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幻灯片图像占位符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0962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noProof="1">
                <a:cs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pPr lvl="0" eaLnBrk="1" fontAlgn="base" hangingPunct="1"/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noProof="1">
                <a:cs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pPr lvl="0" eaLnBrk="1" fontAlgn="base" hangingPunct="1"/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noProof="1">
                <a:cs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pPr lvl="0" eaLnBrk="1" fontAlgn="base" hangingPunct="1"/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noProof="1">
                <a:cs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pPr lvl="0" eaLnBrk="1" fontAlgn="base" hangingPunct="1"/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noProof="1">
                <a:cs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pPr lvl="0" eaLnBrk="1" fontAlgn="base" hangingPunct="1"/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noProof="1">
                <a:cs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pPr lvl="0" eaLnBrk="1" fontAlgn="base" hangingPunct="1"/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noProof="1">
                <a:cs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pPr lvl="0" eaLnBrk="1" fontAlgn="base" hangingPunct="1"/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noProof="1">
                <a:cs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pPr lvl="0" eaLnBrk="1" fontAlgn="base" hangingPunct="1"/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1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noProof="1">
                <a:cs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2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pPr lvl="0" eaLnBrk="1" fontAlgn="base" hangingPunct="1"/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noProof="1">
                <a:cs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pPr lvl="0" eaLnBrk="1" fontAlgn="base" hangingPunct="1"/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noProof="1">
                <a:cs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pPr lvl="0" eaLnBrk="1" fontAlgn="base" hangingPunct="1"/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6"/>
          <p:cNvPicPr>
            <a:picLocks noChangeAspect="1"/>
          </p:cNvPicPr>
          <p:nvPr userDrawn="1"/>
        </p:nvPicPr>
        <p:blipFill>
          <a:blip r:embed="rId13" cstate="print"/>
          <a:srcRect b="1556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58"/>
          <p:cNvSpPr txBox="1"/>
          <p:nvPr/>
        </p:nvSpPr>
        <p:spPr>
          <a:xfrm>
            <a:off x="7793038" y="755650"/>
            <a:ext cx="969963" cy="26352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100" b="0" i="0" u="none" strike="noStrike" kern="1200" cap="none" spc="0" normalizeH="0" baseline="0" noProof="1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Montserrat Light" charset="0"/>
                <a:ea typeface="宋体" panose="02010600030101010101" pitchFamily="2" charset="-122"/>
                <a:cs typeface="+mn-cs"/>
              </a:rPr>
              <a:t>公司标志</a:t>
            </a:r>
            <a:endParaRPr kumimoji="0" lang="zh-CN" altLang="zh-CN" sz="1100" b="0" i="0" u="none" strike="noStrike" kern="1200" cap="none" spc="0" normalizeH="0" baseline="0" noProof="1" smtClean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Montserrat Light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gency FB" pitchFamily="34" charset="0"/>
          <a:ea typeface="微软雅黑" panose="020B0503020204020204" pitchFamily="34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gency FB" pitchFamily="34" charset="0"/>
          <a:ea typeface="微软雅黑" panose="020B0503020204020204" pitchFamily="34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gency FB" pitchFamily="34" charset="0"/>
          <a:ea typeface="微软雅黑" panose="020B0503020204020204" pitchFamily="34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gency FB" pitchFamily="34" charset="0"/>
          <a:ea typeface="微软雅黑" panose="020B0503020204020204" pitchFamily="34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gency FB" pitchFamily="34" charset="0"/>
          <a:ea typeface="微软雅黑" panose="020B0503020204020204" pitchFamily="34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gency FB" pitchFamily="34" charset="0"/>
          <a:ea typeface="微软雅黑" panose="020B0503020204020204" pitchFamily="34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gency FB" pitchFamily="34" charset="0"/>
          <a:ea typeface="微软雅黑" panose="020B0503020204020204" pitchFamily="34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gency FB" pitchFamily="34" charset="0"/>
          <a:ea typeface="微软雅黑" panose="020B0503020204020204" pitchFamily="34" charset="-122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daoluanxiaozi/p/3590093.htm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5"/>
          <p:cNvSpPr/>
          <p:nvPr/>
        </p:nvSpPr>
        <p:spPr>
          <a:xfrm>
            <a:off x="66675" y="1495425"/>
            <a:ext cx="9009063" cy="53086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338" name="图片 1" descr="tim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61300" y="639763"/>
            <a:ext cx="920750" cy="4619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2585642" y="1943100"/>
            <a:ext cx="3714478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800" b="0" i="0" u="none" strike="noStrike" kern="1200" cap="none" spc="1000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Redis</a:t>
            </a:r>
            <a:r>
              <a:rPr kumimoji="0" lang="zh-CN" altLang="en-US" sz="4800" b="0" i="0" u="none" strike="noStrike" kern="1200" cap="none" spc="1000" normalizeH="0" baseline="0" noProof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简介</a:t>
            </a:r>
            <a:endParaRPr kumimoji="0" lang="zh-CN" altLang="zh-CN" sz="4800" b="0" i="0" u="none" strike="noStrike" kern="1200" cap="none" spc="100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grpSp>
        <p:nvGrpSpPr>
          <p:cNvPr id="14340" name="组合 16"/>
          <p:cNvGrpSpPr/>
          <p:nvPr/>
        </p:nvGrpSpPr>
        <p:grpSpPr>
          <a:xfrm>
            <a:off x="2778257" y="5770563"/>
            <a:ext cx="3419527" cy="441325"/>
            <a:chOff x="1711192" y="4944851"/>
            <a:chExt cx="1642916" cy="441385"/>
          </a:xfrm>
        </p:grpSpPr>
        <p:sp>
          <p:nvSpPr>
            <p:cNvPr id="19" name="矩形 18"/>
            <p:cNvSpPr/>
            <p:nvPr/>
          </p:nvSpPr>
          <p:spPr>
            <a:xfrm>
              <a:off x="1772295" y="4944851"/>
              <a:ext cx="1579437" cy="44138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342" name="文本框 19"/>
            <p:cNvSpPr txBox="1"/>
            <p:nvPr/>
          </p:nvSpPr>
          <p:spPr>
            <a:xfrm>
              <a:off x="1711192" y="5000590"/>
              <a:ext cx="1642916" cy="3386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lvl="0" indent="0" algn="ctr"/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主讲人：孙传志  时间：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2020.06.20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992" t="12165" r="31740" b="14168"/>
          <a:stretch>
            <a:fillRect/>
          </a:stretch>
        </p:blipFill>
        <p:spPr>
          <a:xfrm>
            <a:off x="3814099" y="3952773"/>
            <a:ext cx="1470079" cy="1470079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725" y="764815"/>
            <a:ext cx="7791450" cy="334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730" y="692810"/>
            <a:ext cx="7759700" cy="330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730" y="548800"/>
            <a:ext cx="7759700" cy="326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730" y="404790"/>
            <a:ext cx="7835900" cy="332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705" y="1124840"/>
            <a:ext cx="8568595" cy="3027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331775" y="620805"/>
            <a:ext cx="302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Redis</a:t>
            </a:r>
            <a:r>
              <a:rPr lang="zh-CN" altLang="en-US" dirty="0" smtClean="0"/>
              <a:t>持久化</a:t>
            </a:r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725" y="188775"/>
            <a:ext cx="6889750" cy="313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720" y="3606485"/>
            <a:ext cx="7505700" cy="320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740" y="0"/>
            <a:ext cx="7776540" cy="3964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745" y="4184650"/>
            <a:ext cx="7416800" cy="267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709" y="188774"/>
            <a:ext cx="8280575" cy="42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705" y="620804"/>
            <a:ext cx="8437750" cy="396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331775" y="5661155"/>
            <a:ext cx="424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</a:t>
            </a:r>
            <a:r>
              <a:rPr lang="en-US" altLang="zh-CN" dirty="0" smtClean="0"/>
              <a:t>ublish/subscribe</a:t>
            </a:r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724025" y="1371600"/>
            <a:ext cx="2540000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/>
              <a:t>redis适合的场景有：</a:t>
            </a:r>
          </a:p>
          <a:p>
            <a:r>
              <a:rPr lang="zh-CN" altLang="en-US" sz="2400" dirty="0"/>
              <a:t>1、缓存；</a:t>
            </a:r>
          </a:p>
          <a:p>
            <a:r>
              <a:rPr lang="zh-CN" altLang="en-US" sz="2400" dirty="0"/>
              <a:t>2、排行榜；</a:t>
            </a:r>
          </a:p>
          <a:p>
            <a:r>
              <a:rPr lang="zh-CN" altLang="en-US" sz="2400" dirty="0"/>
              <a:t>3、计数器；</a:t>
            </a:r>
          </a:p>
          <a:p>
            <a:r>
              <a:rPr lang="zh-CN" altLang="en-US" sz="2400" dirty="0"/>
              <a:t>4、分布式会话；</a:t>
            </a:r>
          </a:p>
          <a:p>
            <a:r>
              <a:rPr lang="zh-CN" altLang="en-US" sz="2400" dirty="0"/>
              <a:t>5、分布式锁；</a:t>
            </a:r>
          </a:p>
          <a:p>
            <a:r>
              <a:rPr lang="zh-CN" altLang="en-US" sz="2400" dirty="0"/>
              <a:t>6、 社交网络；</a:t>
            </a:r>
          </a:p>
          <a:p>
            <a:r>
              <a:rPr lang="en-US" altLang="zh-CN" sz="2400" dirty="0"/>
              <a:t>7</a:t>
            </a:r>
            <a:r>
              <a:rPr lang="zh-CN" altLang="en-US" sz="2400" dirty="0"/>
              <a:t>、消息系统。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5" name="组合 41"/>
          <p:cNvGrpSpPr/>
          <p:nvPr/>
        </p:nvGrpSpPr>
        <p:grpSpPr>
          <a:xfrm>
            <a:off x="1274763" y="2114550"/>
            <a:ext cx="1587402" cy="652463"/>
            <a:chOff x="1844921" y="2192818"/>
            <a:chExt cx="2116012" cy="869909"/>
          </a:xfrm>
        </p:grpSpPr>
        <p:sp>
          <p:nvSpPr>
            <p:cNvPr id="4" name="Oval 15"/>
            <p:cNvSpPr/>
            <p:nvPr/>
          </p:nvSpPr>
          <p:spPr>
            <a:xfrm>
              <a:off x="1844921" y="2192818"/>
              <a:ext cx="869734" cy="86990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en-US" sz="675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endParaRPr>
            </a:p>
          </p:txBody>
        </p:sp>
        <p:sp>
          <p:nvSpPr>
            <p:cNvPr id="15" name="Shape 2853"/>
            <p:cNvSpPr/>
            <p:nvPr/>
          </p:nvSpPr>
          <p:spPr>
            <a:xfrm>
              <a:off x="2126367" y="2438340"/>
              <a:ext cx="304725" cy="372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00" y="8836"/>
                  </a:moveTo>
                  <a:cubicBezTo>
                    <a:pt x="9600" y="8295"/>
                    <a:pt x="10138" y="7855"/>
                    <a:pt x="10800" y="7855"/>
                  </a:cubicBezTo>
                  <a:cubicBezTo>
                    <a:pt x="11462" y="7855"/>
                    <a:pt x="12000" y="8295"/>
                    <a:pt x="12000" y="8836"/>
                  </a:cubicBezTo>
                  <a:cubicBezTo>
                    <a:pt x="12000" y="9378"/>
                    <a:pt x="11462" y="9818"/>
                    <a:pt x="10800" y="9818"/>
                  </a:cubicBezTo>
                  <a:cubicBezTo>
                    <a:pt x="10138" y="9818"/>
                    <a:pt x="9600" y="9378"/>
                    <a:pt x="9600" y="8836"/>
                  </a:cubicBezTo>
                  <a:moveTo>
                    <a:pt x="13200" y="8836"/>
                  </a:moveTo>
                  <a:cubicBezTo>
                    <a:pt x="13200" y="7752"/>
                    <a:pt x="12125" y="6873"/>
                    <a:pt x="10800" y="6873"/>
                  </a:cubicBezTo>
                  <a:cubicBezTo>
                    <a:pt x="9475" y="6873"/>
                    <a:pt x="8400" y="7752"/>
                    <a:pt x="8400" y="8836"/>
                  </a:cubicBezTo>
                  <a:cubicBezTo>
                    <a:pt x="8400" y="9921"/>
                    <a:pt x="9475" y="10800"/>
                    <a:pt x="10800" y="10800"/>
                  </a:cubicBezTo>
                  <a:cubicBezTo>
                    <a:pt x="12125" y="10800"/>
                    <a:pt x="13200" y="9921"/>
                    <a:pt x="13200" y="8836"/>
                  </a:cubicBezTo>
                  <a:moveTo>
                    <a:pt x="17400" y="8836"/>
                  </a:moveTo>
                  <a:cubicBezTo>
                    <a:pt x="17400" y="5854"/>
                    <a:pt x="14445" y="3436"/>
                    <a:pt x="10800" y="3436"/>
                  </a:cubicBezTo>
                  <a:cubicBezTo>
                    <a:pt x="7155" y="3436"/>
                    <a:pt x="4200" y="5854"/>
                    <a:pt x="4200" y="8836"/>
                  </a:cubicBezTo>
                  <a:cubicBezTo>
                    <a:pt x="4200" y="10437"/>
                    <a:pt x="5056" y="11870"/>
                    <a:pt x="6408" y="12860"/>
                  </a:cubicBezTo>
                  <a:cubicBezTo>
                    <a:pt x="6570" y="12537"/>
                    <a:pt x="6778" y="12249"/>
                    <a:pt x="7035" y="12000"/>
                  </a:cubicBezTo>
                  <a:cubicBezTo>
                    <a:pt x="6028" y="11198"/>
                    <a:pt x="5400" y="10078"/>
                    <a:pt x="5400" y="8836"/>
                  </a:cubicBezTo>
                  <a:cubicBezTo>
                    <a:pt x="5400" y="6396"/>
                    <a:pt x="7818" y="4418"/>
                    <a:pt x="10800" y="4418"/>
                  </a:cubicBezTo>
                  <a:cubicBezTo>
                    <a:pt x="13783" y="4418"/>
                    <a:pt x="16200" y="6396"/>
                    <a:pt x="16200" y="8836"/>
                  </a:cubicBezTo>
                  <a:cubicBezTo>
                    <a:pt x="16200" y="10094"/>
                    <a:pt x="15555" y="11226"/>
                    <a:pt x="14524" y="12030"/>
                  </a:cubicBezTo>
                  <a:cubicBezTo>
                    <a:pt x="14780" y="12280"/>
                    <a:pt x="14989" y="12568"/>
                    <a:pt x="15154" y="12887"/>
                  </a:cubicBezTo>
                  <a:cubicBezTo>
                    <a:pt x="16528" y="11898"/>
                    <a:pt x="17400" y="10452"/>
                    <a:pt x="17400" y="8836"/>
                  </a:cubicBezTo>
                  <a:moveTo>
                    <a:pt x="10800" y="0"/>
                  </a:moveTo>
                  <a:cubicBezTo>
                    <a:pt x="4835" y="0"/>
                    <a:pt x="0" y="3957"/>
                    <a:pt x="0" y="8836"/>
                  </a:cubicBezTo>
                  <a:cubicBezTo>
                    <a:pt x="0" y="12363"/>
                    <a:pt x="2531" y="15397"/>
                    <a:pt x="6181" y="16815"/>
                  </a:cubicBezTo>
                  <a:cubicBezTo>
                    <a:pt x="6125" y="16401"/>
                    <a:pt x="6080" y="16009"/>
                    <a:pt x="6049" y="15656"/>
                  </a:cubicBezTo>
                  <a:cubicBezTo>
                    <a:pt x="3155" y="14303"/>
                    <a:pt x="1200" y="11759"/>
                    <a:pt x="1200" y="8836"/>
                  </a:cubicBezTo>
                  <a:cubicBezTo>
                    <a:pt x="1200" y="4499"/>
                    <a:pt x="5498" y="982"/>
                    <a:pt x="10800" y="982"/>
                  </a:cubicBezTo>
                  <a:cubicBezTo>
                    <a:pt x="16102" y="982"/>
                    <a:pt x="20400" y="4499"/>
                    <a:pt x="20400" y="8836"/>
                  </a:cubicBezTo>
                  <a:cubicBezTo>
                    <a:pt x="20400" y="11756"/>
                    <a:pt x="18449" y="14298"/>
                    <a:pt x="15560" y="15652"/>
                  </a:cubicBezTo>
                  <a:cubicBezTo>
                    <a:pt x="15532" y="16000"/>
                    <a:pt x="15490" y="16392"/>
                    <a:pt x="15433" y="16809"/>
                  </a:cubicBezTo>
                  <a:cubicBezTo>
                    <a:pt x="19076" y="15390"/>
                    <a:pt x="21600" y="12358"/>
                    <a:pt x="21600" y="8836"/>
                  </a:cubicBezTo>
                  <a:cubicBezTo>
                    <a:pt x="21600" y="3957"/>
                    <a:pt x="16765" y="0"/>
                    <a:pt x="10800" y="0"/>
                  </a:cubicBezTo>
                  <a:moveTo>
                    <a:pt x="12127" y="20179"/>
                  </a:moveTo>
                  <a:cubicBezTo>
                    <a:pt x="11972" y="20432"/>
                    <a:pt x="11842" y="20560"/>
                    <a:pt x="11770" y="20618"/>
                  </a:cubicBezTo>
                  <a:lnTo>
                    <a:pt x="9830" y="20618"/>
                  </a:lnTo>
                  <a:cubicBezTo>
                    <a:pt x="9758" y="20560"/>
                    <a:pt x="9628" y="20432"/>
                    <a:pt x="9473" y="20179"/>
                  </a:cubicBezTo>
                  <a:cubicBezTo>
                    <a:pt x="9032" y="19457"/>
                    <a:pt x="8400" y="16247"/>
                    <a:pt x="8400" y="14727"/>
                  </a:cubicBezTo>
                  <a:cubicBezTo>
                    <a:pt x="8400" y="13278"/>
                    <a:pt x="9028" y="12764"/>
                    <a:pt x="10800" y="12764"/>
                  </a:cubicBezTo>
                  <a:cubicBezTo>
                    <a:pt x="12572" y="12764"/>
                    <a:pt x="13200" y="13278"/>
                    <a:pt x="13200" y="14727"/>
                  </a:cubicBezTo>
                  <a:cubicBezTo>
                    <a:pt x="13200" y="16247"/>
                    <a:pt x="12568" y="19457"/>
                    <a:pt x="12127" y="20179"/>
                  </a:cubicBezTo>
                  <a:moveTo>
                    <a:pt x="10800" y="11782"/>
                  </a:moveTo>
                  <a:cubicBezTo>
                    <a:pt x="7800" y="11782"/>
                    <a:pt x="7200" y="13255"/>
                    <a:pt x="7200" y="14727"/>
                  </a:cubicBezTo>
                  <a:cubicBezTo>
                    <a:pt x="7200" y="16200"/>
                    <a:pt x="7800" y="19636"/>
                    <a:pt x="8400" y="20618"/>
                  </a:cubicBezTo>
                  <a:cubicBezTo>
                    <a:pt x="9000" y="21600"/>
                    <a:pt x="9600" y="21600"/>
                    <a:pt x="9600" y="21600"/>
                  </a:cubicBezTo>
                  <a:lnTo>
                    <a:pt x="12000" y="21600"/>
                  </a:lnTo>
                  <a:cubicBezTo>
                    <a:pt x="12000" y="21600"/>
                    <a:pt x="12600" y="21600"/>
                    <a:pt x="13200" y="20618"/>
                  </a:cubicBezTo>
                  <a:cubicBezTo>
                    <a:pt x="13800" y="19636"/>
                    <a:pt x="14400" y="16200"/>
                    <a:pt x="14400" y="14727"/>
                  </a:cubicBezTo>
                  <a:cubicBezTo>
                    <a:pt x="14400" y="13255"/>
                    <a:pt x="13800" y="11782"/>
                    <a:pt x="10800" y="11782"/>
                  </a:cubicBezTo>
                </a:path>
              </a:pathLst>
            </a:custGeom>
            <a:solidFill>
              <a:schemeClr val="bg1"/>
            </a:solidFill>
            <a:ln w="12700">
              <a:solidFill>
                <a:schemeClr val="bg1">
                  <a:lumMod val="95000"/>
                </a:schemeClr>
              </a:solidFill>
              <a:miter lim="400000"/>
            </a:ln>
          </p:spPr>
          <p:txBody>
            <a:bodyPr lIns="14283" tIns="14283" rIns="14283" bIns="14283" anchor="ctr"/>
            <a:lstStyle/>
            <a:p>
              <a:pPr marL="0" marR="0" lvl="0" indent="0" algn="l" defTabSz="2279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125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" name="TextBox 45"/>
            <p:cNvSpPr txBox="1"/>
            <p:nvPr/>
          </p:nvSpPr>
          <p:spPr>
            <a:xfrm>
              <a:off x="2924154" y="2300763"/>
              <a:ext cx="1036779" cy="5334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000" b="1" i="0" u="none" strike="noStrike" kern="1200" cap="none" spc="300" normalizeH="0" baseline="0" noProof="1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" charset="0"/>
                  <a:ea typeface="宋体" panose="02010600030101010101" pitchFamily="2" charset="-122"/>
                  <a:cs typeface="Montserrat" charset="0"/>
                </a:rPr>
                <a:t>定义</a:t>
              </a:r>
              <a:endParaRPr kumimoji="0" lang="en-US" altLang="zh-CN" sz="2000" b="1" i="0" u="none" strike="noStrike" kern="1200" cap="none" spc="30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charset="0"/>
                <a:ea typeface="宋体" panose="02010600030101010101" pitchFamily="2" charset="-122"/>
                <a:cs typeface="Montserrat" charset="0"/>
              </a:endParaRPr>
            </a:p>
          </p:txBody>
        </p:sp>
      </p:grpSp>
      <p:grpSp>
        <p:nvGrpSpPr>
          <p:cNvPr id="16389" name="组合 43"/>
          <p:cNvGrpSpPr/>
          <p:nvPr/>
        </p:nvGrpSpPr>
        <p:grpSpPr>
          <a:xfrm>
            <a:off x="1274763" y="3009900"/>
            <a:ext cx="1585814" cy="652463"/>
            <a:chOff x="1844921" y="3386618"/>
            <a:chExt cx="2115779" cy="869909"/>
          </a:xfrm>
        </p:grpSpPr>
        <p:sp>
          <p:nvSpPr>
            <p:cNvPr id="5" name="Oval 40"/>
            <p:cNvSpPr/>
            <p:nvPr/>
          </p:nvSpPr>
          <p:spPr>
            <a:xfrm>
              <a:off x="1844921" y="3386618"/>
              <a:ext cx="870509" cy="86990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en-US" sz="675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endParaRPr>
            </a:p>
          </p:txBody>
        </p:sp>
        <p:sp>
          <p:nvSpPr>
            <p:cNvPr id="10" name="Shape 2835"/>
            <p:cNvSpPr/>
            <p:nvPr/>
          </p:nvSpPr>
          <p:spPr>
            <a:xfrm>
              <a:off x="2094848" y="3625791"/>
              <a:ext cx="370654" cy="372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218" y="5891"/>
                  </a:moveTo>
                  <a:lnTo>
                    <a:pt x="8345" y="5891"/>
                  </a:lnTo>
                  <a:cubicBezTo>
                    <a:pt x="8075" y="5891"/>
                    <a:pt x="7855" y="6111"/>
                    <a:pt x="7855" y="6382"/>
                  </a:cubicBezTo>
                  <a:cubicBezTo>
                    <a:pt x="7855" y="6653"/>
                    <a:pt x="8075" y="6873"/>
                    <a:pt x="8345" y="6873"/>
                  </a:cubicBezTo>
                  <a:lnTo>
                    <a:pt x="15218" y="6873"/>
                  </a:lnTo>
                  <a:cubicBezTo>
                    <a:pt x="15489" y="6873"/>
                    <a:pt x="15709" y="6653"/>
                    <a:pt x="15709" y="6382"/>
                  </a:cubicBezTo>
                  <a:cubicBezTo>
                    <a:pt x="15709" y="6111"/>
                    <a:pt x="15489" y="5891"/>
                    <a:pt x="15218" y="5891"/>
                  </a:cubicBezTo>
                  <a:moveTo>
                    <a:pt x="6382" y="5891"/>
                  </a:moveTo>
                  <a:cubicBezTo>
                    <a:pt x="6111" y="5891"/>
                    <a:pt x="5891" y="6111"/>
                    <a:pt x="5891" y="6382"/>
                  </a:cubicBezTo>
                  <a:cubicBezTo>
                    <a:pt x="5891" y="6653"/>
                    <a:pt x="6111" y="6873"/>
                    <a:pt x="6382" y="6873"/>
                  </a:cubicBezTo>
                  <a:cubicBezTo>
                    <a:pt x="6653" y="6873"/>
                    <a:pt x="6873" y="6653"/>
                    <a:pt x="6873" y="6382"/>
                  </a:cubicBezTo>
                  <a:cubicBezTo>
                    <a:pt x="6873" y="6111"/>
                    <a:pt x="6653" y="5891"/>
                    <a:pt x="6382" y="5891"/>
                  </a:cubicBezTo>
                  <a:moveTo>
                    <a:pt x="19636" y="0"/>
                  </a:moveTo>
                  <a:lnTo>
                    <a:pt x="5891" y="0"/>
                  </a:lnTo>
                  <a:cubicBezTo>
                    <a:pt x="4806" y="0"/>
                    <a:pt x="3927" y="879"/>
                    <a:pt x="3927" y="1964"/>
                  </a:cubicBezTo>
                  <a:lnTo>
                    <a:pt x="3927" y="2455"/>
                  </a:lnTo>
                  <a:cubicBezTo>
                    <a:pt x="3927" y="2726"/>
                    <a:pt x="4147" y="2945"/>
                    <a:pt x="4418" y="2945"/>
                  </a:cubicBezTo>
                  <a:cubicBezTo>
                    <a:pt x="4689" y="2945"/>
                    <a:pt x="4909" y="2726"/>
                    <a:pt x="4909" y="2455"/>
                  </a:cubicBezTo>
                  <a:lnTo>
                    <a:pt x="4909" y="1964"/>
                  </a:lnTo>
                  <a:cubicBezTo>
                    <a:pt x="4909" y="1422"/>
                    <a:pt x="5349" y="982"/>
                    <a:pt x="5891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lnTo>
                    <a:pt x="20618" y="15709"/>
                  </a:lnTo>
                  <a:cubicBezTo>
                    <a:pt x="20618" y="16252"/>
                    <a:pt x="20178" y="16691"/>
                    <a:pt x="19636" y="16691"/>
                  </a:cubicBezTo>
                  <a:lnTo>
                    <a:pt x="19145" y="16691"/>
                  </a:lnTo>
                  <a:cubicBezTo>
                    <a:pt x="18875" y="16691"/>
                    <a:pt x="18655" y="16910"/>
                    <a:pt x="18655" y="17182"/>
                  </a:cubicBezTo>
                  <a:cubicBezTo>
                    <a:pt x="18655" y="17453"/>
                    <a:pt x="18875" y="17673"/>
                    <a:pt x="19145" y="17673"/>
                  </a:cubicBezTo>
                  <a:lnTo>
                    <a:pt x="19636" y="17673"/>
                  </a:lnTo>
                  <a:cubicBezTo>
                    <a:pt x="20721" y="17673"/>
                    <a:pt x="21600" y="16794"/>
                    <a:pt x="21600" y="15709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2455" y="5891"/>
                  </a:moveTo>
                  <a:cubicBezTo>
                    <a:pt x="2184" y="5891"/>
                    <a:pt x="1964" y="6111"/>
                    <a:pt x="1964" y="6382"/>
                  </a:cubicBezTo>
                  <a:cubicBezTo>
                    <a:pt x="1964" y="6653"/>
                    <a:pt x="2184" y="6873"/>
                    <a:pt x="2455" y="6873"/>
                  </a:cubicBezTo>
                  <a:cubicBezTo>
                    <a:pt x="2725" y="6873"/>
                    <a:pt x="2945" y="6653"/>
                    <a:pt x="2945" y="6382"/>
                  </a:cubicBezTo>
                  <a:cubicBezTo>
                    <a:pt x="2945" y="6111"/>
                    <a:pt x="2725" y="5891"/>
                    <a:pt x="2455" y="5891"/>
                  </a:cubicBezTo>
                  <a:moveTo>
                    <a:pt x="4418" y="5891"/>
                  </a:moveTo>
                  <a:cubicBezTo>
                    <a:pt x="4147" y="5891"/>
                    <a:pt x="3927" y="6111"/>
                    <a:pt x="3927" y="6382"/>
                  </a:cubicBezTo>
                  <a:cubicBezTo>
                    <a:pt x="3927" y="6653"/>
                    <a:pt x="4147" y="6873"/>
                    <a:pt x="4418" y="6873"/>
                  </a:cubicBezTo>
                  <a:cubicBezTo>
                    <a:pt x="4689" y="6873"/>
                    <a:pt x="4909" y="6653"/>
                    <a:pt x="4909" y="6382"/>
                  </a:cubicBezTo>
                  <a:cubicBezTo>
                    <a:pt x="4909" y="6111"/>
                    <a:pt x="4689" y="5891"/>
                    <a:pt x="4418" y="5891"/>
                  </a:cubicBezTo>
                  <a:moveTo>
                    <a:pt x="16691" y="7855"/>
                  </a:moveTo>
                  <a:lnTo>
                    <a:pt x="982" y="7855"/>
                  </a:lnTo>
                  <a:lnTo>
                    <a:pt x="982" y="5891"/>
                  </a:lnTo>
                  <a:cubicBezTo>
                    <a:pt x="982" y="5349"/>
                    <a:pt x="1422" y="4909"/>
                    <a:pt x="1964" y="4909"/>
                  </a:cubicBezTo>
                  <a:lnTo>
                    <a:pt x="15709" y="4909"/>
                  </a:lnTo>
                  <a:cubicBezTo>
                    <a:pt x="16251" y="4909"/>
                    <a:pt x="16691" y="5349"/>
                    <a:pt x="16691" y="5891"/>
                  </a:cubicBezTo>
                  <a:cubicBezTo>
                    <a:pt x="16691" y="5891"/>
                    <a:pt x="16691" y="7855"/>
                    <a:pt x="16691" y="7855"/>
                  </a:cubicBezTo>
                  <a:close/>
                  <a:moveTo>
                    <a:pt x="16691" y="19636"/>
                  </a:moveTo>
                  <a:cubicBezTo>
                    <a:pt x="16691" y="20178"/>
                    <a:pt x="16251" y="20618"/>
                    <a:pt x="15709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8836"/>
                  </a:lnTo>
                  <a:lnTo>
                    <a:pt x="16691" y="8836"/>
                  </a:lnTo>
                  <a:cubicBezTo>
                    <a:pt x="16691" y="8836"/>
                    <a:pt x="16691" y="19636"/>
                    <a:pt x="16691" y="19636"/>
                  </a:cubicBezTo>
                  <a:close/>
                  <a:moveTo>
                    <a:pt x="15709" y="3927"/>
                  </a:moveTo>
                  <a:lnTo>
                    <a:pt x="1964" y="3927"/>
                  </a:lnTo>
                  <a:cubicBezTo>
                    <a:pt x="879" y="3927"/>
                    <a:pt x="0" y="4806"/>
                    <a:pt x="0" y="5891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5709" y="21600"/>
                  </a:lnTo>
                  <a:cubicBezTo>
                    <a:pt x="16794" y="21600"/>
                    <a:pt x="17673" y="20721"/>
                    <a:pt x="17673" y="19636"/>
                  </a:cubicBezTo>
                  <a:lnTo>
                    <a:pt x="17673" y="5891"/>
                  </a:lnTo>
                  <a:cubicBezTo>
                    <a:pt x="17673" y="4806"/>
                    <a:pt x="16794" y="3927"/>
                    <a:pt x="15709" y="3927"/>
                  </a:cubicBezTo>
                </a:path>
              </a:pathLst>
            </a:custGeom>
            <a:solidFill>
              <a:schemeClr val="bg1"/>
            </a:solidFill>
            <a:ln w="12700">
              <a:solidFill>
                <a:schemeClr val="bg1">
                  <a:lumMod val="95000"/>
                </a:schemeClr>
              </a:solidFill>
              <a:miter lim="400000"/>
            </a:ln>
          </p:spPr>
          <p:txBody>
            <a:bodyPr lIns="14283" tIns="14283" rIns="14283" bIns="14283" anchor="ctr"/>
            <a:lstStyle/>
            <a:p>
              <a:pPr marL="0" marR="0" lvl="0" indent="0" algn="l" defTabSz="2279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125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" name="TextBox 53"/>
            <p:cNvSpPr txBox="1"/>
            <p:nvPr/>
          </p:nvSpPr>
          <p:spPr>
            <a:xfrm>
              <a:off x="2922997" y="3494563"/>
              <a:ext cx="1037703" cy="5334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2000" b="1" spc="300" noProof="1" smtClean="0">
                  <a:latin typeface="Montserrat" charset="0"/>
                  <a:cs typeface="Montserrat" charset="0"/>
                  <a:sym typeface="+mn-ea"/>
                </a:rPr>
                <a:t>配置</a:t>
              </a:r>
              <a:endParaRPr kumimoji="0" lang="zh-CN" sz="2000" b="1" i="0" u="none" strike="noStrike" kern="1200" cap="none" spc="30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charset="0"/>
                <a:ea typeface="宋体" panose="02010600030101010101" pitchFamily="2" charset="-122"/>
                <a:cs typeface="Montserrat" charset="0"/>
                <a:sym typeface="+mn-ea"/>
              </a:endParaRPr>
            </a:p>
          </p:txBody>
        </p:sp>
      </p:grpSp>
      <p:grpSp>
        <p:nvGrpSpPr>
          <p:cNvPr id="16393" name="组合 46"/>
          <p:cNvGrpSpPr/>
          <p:nvPr/>
        </p:nvGrpSpPr>
        <p:grpSpPr>
          <a:xfrm>
            <a:off x="1274763" y="3921125"/>
            <a:ext cx="1882370" cy="652463"/>
            <a:chOff x="1844921" y="4601968"/>
            <a:chExt cx="2510939" cy="869909"/>
          </a:xfrm>
        </p:grpSpPr>
        <p:grpSp>
          <p:nvGrpSpPr>
            <p:cNvPr id="16394" name="组合 45"/>
            <p:cNvGrpSpPr/>
            <p:nvPr/>
          </p:nvGrpSpPr>
          <p:grpSpPr>
            <a:xfrm>
              <a:off x="1844921" y="4601968"/>
              <a:ext cx="869909" cy="869909"/>
              <a:chOff x="1844921" y="4601968"/>
              <a:chExt cx="869909" cy="869909"/>
            </a:xfrm>
          </p:grpSpPr>
          <p:sp>
            <p:nvSpPr>
              <p:cNvPr id="6" name="Oval 49"/>
              <p:cNvSpPr/>
              <p:nvPr/>
            </p:nvSpPr>
            <p:spPr>
              <a:xfrm>
                <a:off x="1844921" y="4601968"/>
                <a:ext cx="870335" cy="869909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en-US" sz="675" b="0" i="0" u="none" strike="noStrike" kern="1200" cap="none" spc="0" normalizeH="0" baseline="0" noProof="1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Montserrat" charset="0"/>
                  <a:ea typeface="+mn-ea"/>
                  <a:cs typeface="+mn-cs"/>
                </a:endParaRPr>
              </a:p>
            </p:txBody>
          </p:sp>
          <p:sp>
            <p:nvSpPr>
              <p:cNvPr id="13" name="Shape 2845"/>
              <p:cNvSpPr/>
              <p:nvPr/>
            </p:nvSpPr>
            <p:spPr>
              <a:xfrm>
                <a:off x="2122326" y="4845374"/>
                <a:ext cx="304935" cy="3725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00" y="1408"/>
                    </a:moveTo>
                    <a:lnTo>
                      <a:pt x="17518" y="4418"/>
                    </a:lnTo>
                    <a:lnTo>
                      <a:pt x="12000" y="7429"/>
                    </a:lnTo>
                    <a:cubicBezTo>
                      <a:pt x="12000" y="7429"/>
                      <a:pt x="12000" y="1408"/>
                      <a:pt x="12000" y="1408"/>
                    </a:cubicBezTo>
                    <a:close/>
                    <a:moveTo>
                      <a:pt x="21000" y="12273"/>
                    </a:moveTo>
                    <a:cubicBezTo>
                      <a:pt x="20669" y="12273"/>
                      <a:pt x="20400" y="12492"/>
                      <a:pt x="20400" y="12764"/>
                    </a:cubicBezTo>
                    <a:cubicBezTo>
                      <a:pt x="20400" y="17102"/>
                      <a:pt x="16102" y="20618"/>
                      <a:pt x="10800" y="20618"/>
                    </a:cubicBezTo>
                    <a:cubicBezTo>
                      <a:pt x="5498" y="20618"/>
                      <a:pt x="1200" y="17102"/>
                      <a:pt x="1200" y="12764"/>
                    </a:cubicBezTo>
                    <a:cubicBezTo>
                      <a:pt x="1200" y="8426"/>
                      <a:pt x="5498" y="4909"/>
                      <a:pt x="10800" y="4909"/>
                    </a:cubicBezTo>
                    <a:lnTo>
                      <a:pt x="10800" y="8345"/>
                    </a:lnTo>
                    <a:cubicBezTo>
                      <a:pt x="10800" y="8617"/>
                      <a:pt x="11069" y="8836"/>
                      <a:pt x="11400" y="8836"/>
                    </a:cubicBezTo>
                    <a:cubicBezTo>
                      <a:pt x="11524" y="8836"/>
                      <a:pt x="11631" y="8799"/>
                      <a:pt x="11726" y="8747"/>
                    </a:cubicBezTo>
                    <a:lnTo>
                      <a:pt x="11733" y="8754"/>
                    </a:lnTo>
                    <a:lnTo>
                      <a:pt x="18933" y="4827"/>
                    </a:lnTo>
                    <a:lnTo>
                      <a:pt x="18926" y="4819"/>
                    </a:lnTo>
                    <a:cubicBezTo>
                      <a:pt x="19087" y="4731"/>
                      <a:pt x="19200" y="4589"/>
                      <a:pt x="19200" y="4418"/>
                    </a:cubicBezTo>
                    <a:cubicBezTo>
                      <a:pt x="19200" y="4248"/>
                      <a:pt x="19087" y="4106"/>
                      <a:pt x="18926" y="4017"/>
                    </a:cubicBezTo>
                    <a:lnTo>
                      <a:pt x="18933" y="4010"/>
                    </a:lnTo>
                    <a:lnTo>
                      <a:pt x="11733" y="82"/>
                    </a:lnTo>
                    <a:lnTo>
                      <a:pt x="11726" y="90"/>
                    </a:lnTo>
                    <a:cubicBezTo>
                      <a:pt x="11631" y="38"/>
                      <a:pt x="11524" y="0"/>
                      <a:pt x="11400" y="0"/>
                    </a:cubicBezTo>
                    <a:cubicBezTo>
                      <a:pt x="11069" y="0"/>
                      <a:pt x="10800" y="220"/>
                      <a:pt x="10800" y="491"/>
                    </a:cubicBezTo>
                    <a:lnTo>
                      <a:pt x="10800" y="3927"/>
                    </a:lnTo>
                    <a:cubicBezTo>
                      <a:pt x="4835" y="3927"/>
                      <a:pt x="0" y="7883"/>
                      <a:pt x="0" y="12764"/>
                    </a:cubicBezTo>
                    <a:cubicBezTo>
                      <a:pt x="0" y="17644"/>
                      <a:pt x="4835" y="21600"/>
                      <a:pt x="10800" y="21600"/>
                    </a:cubicBezTo>
                    <a:cubicBezTo>
                      <a:pt x="16765" y="21600"/>
                      <a:pt x="21600" y="17644"/>
                      <a:pt x="21600" y="12764"/>
                    </a:cubicBezTo>
                    <a:cubicBezTo>
                      <a:pt x="21600" y="12492"/>
                      <a:pt x="21331" y="12273"/>
                      <a:pt x="21000" y="12273"/>
                    </a:cubicBezTo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>
                    <a:lumMod val="95000"/>
                  </a:schemeClr>
                </a:solidFill>
                <a:miter lim="400000"/>
              </a:ln>
            </p:spPr>
            <p:txBody>
              <a:bodyPr lIns="14283" tIns="14283" rIns="14283" bIns="14283" anchor="ctr"/>
              <a:lstStyle/>
              <a:p>
                <a:pPr marL="0" marR="0" lvl="0" indent="0" algn="l" defTabSz="22796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1125" b="0" i="0" u="none" strike="noStrike" kern="1200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sp>
          <p:nvSpPr>
            <p:cNvPr id="24" name="TextBox 56"/>
            <p:cNvSpPr txBox="1"/>
            <p:nvPr/>
          </p:nvSpPr>
          <p:spPr>
            <a:xfrm>
              <a:off x="2922781" y="4722613"/>
              <a:ext cx="1433079" cy="5334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000" b="1" i="0" u="none" strike="noStrike" kern="1200" cap="none" spc="300" normalizeH="0" baseline="0" noProof="1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" charset="0"/>
                  <a:ea typeface="宋体" panose="02010600030101010101" pitchFamily="2" charset="-122"/>
                  <a:cs typeface="Montserrat" charset="0"/>
                  <a:sym typeface="+mn-ea"/>
                </a:rPr>
                <a:t>持久化</a:t>
              </a:r>
              <a:endParaRPr kumimoji="0" lang="zh-CN" sz="2000" b="1" i="0" u="none" strike="noStrike" kern="1200" cap="none" spc="30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charset="0"/>
                <a:ea typeface="宋体" panose="02010600030101010101" pitchFamily="2" charset="-122"/>
                <a:cs typeface="Montserrat" charset="0"/>
                <a:sym typeface="+mn-ea"/>
              </a:endParaRPr>
            </a:p>
          </p:txBody>
        </p:sp>
      </p:grpSp>
      <p:grpSp>
        <p:nvGrpSpPr>
          <p:cNvPr id="16398" name="组合 42"/>
          <p:cNvGrpSpPr/>
          <p:nvPr/>
        </p:nvGrpSpPr>
        <p:grpSpPr>
          <a:xfrm>
            <a:off x="4640263" y="2114550"/>
            <a:ext cx="1638202" cy="652463"/>
            <a:chOff x="6186064" y="2192818"/>
            <a:chExt cx="2185058" cy="869909"/>
          </a:xfrm>
        </p:grpSpPr>
        <p:sp>
          <p:nvSpPr>
            <p:cNvPr id="7" name="Oval 75"/>
            <p:cNvSpPr/>
            <p:nvPr/>
          </p:nvSpPr>
          <p:spPr>
            <a:xfrm>
              <a:off x="6186064" y="2192818"/>
              <a:ext cx="870263" cy="86990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en-US" sz="675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endParaRPr>
            </a:p>
          </p:txBody>
        </p:sp>
        <p:sp>
          <p:nvSpPr>
            <p:cNvPr id="11" name="Shape 2836"/>
            <p:cNvSpPr/>
            <p:nvPr/>
          </p:nvSpPr>
          <p:spPr>
            <a:xfrm>
              <a:off x="6425333" y="2489137"/>
              <a:ext cx="370551" cy="270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8900"/>
                  </a:moveTo>
                  <a:cubicBezTo>
                    <a:pt x="20618" y="18980"/>
                    <a:pt x="20611" y="19058"/>
                    <a:pt x="20601" y="19135"/>
                  </a:cubicBezTo>
                  <a:lnTo>
                    <a:pt x="14539" y="10800"/>
                  </a:lnTo>
                  <a:lnTo>
                    <a:pt x="20601" y="2465"/>
                  </a:lnTo>
                  <a:cubicBezTo>
                    <a:pt x="20611" y="2542"/>
                    <a:pt x="20618" y="2620"/>
                    <a:pt x="20618" y="2700"/>
                  </a:cubicBezTo>
                  <a:cubicBezTo>
                    <a:pt x="20618" y="2700"/>
                    <a:pt x="20618" y="18900"/>
                    <a:pt x="20618" y="18900"/>
                  </a:cubicBezTo>
                  <a:close/>
                  <a:moveTo>
                    <a:pt x="19636" y="20250"/>
                  </a:moveTo>
                  <a:lnTo>
                    <a:pt x="1964" y="20250"/>
                  </a:lnTo>
                  <a:cubicBezTo>
                    <a:pt x="1849" y="20250"/>
                    <a:pt x="1739" y="20218"/>
                    <a:pt x="1637" y="20168"/>
                  </a:cubicBezTo>
                  <a:lnTo>
                    <a:pt x="7755" y="11754"/>
                  </a:lnTo>
                  <a:lnTo>
                    <a:pt x="9440" y="14072"/>
                  </a:lnTo>
                  <a:cubicBezTo>
                    <a:pt x="9816" y="14589"/>
                    <a:pt x="10308" y="14847"/>
                    <a:pt x="10800" y="14847"/>
                  </a:cubicBezTo>
                  <a:cubicBezTo>
                    <a:pt x="11292" y="14847"/>
                    <a:pt x="11784" y="14589"/>
                    <a:pt x="12159" y="14072"/>
                  </a:cubicBezTo>
                  <a:lnTo>
                    <a:pt x="13845" y="11754"/>
                  </a:lnTo>
                  <a:lnTo>
                    <a:pt x="19964" y="20168"/>
                  </a:lnTo>
                  <a:cubicBezTo>
                    <a:pt x="19861" y="20218"/>
                    <a:pt x="19752" y="20250"/>
                    <a:pt x="19636" y="20250"/>
                  </a:cubicBezTo>
                  <a:moveTo>
                    <a:pt x="982" y="18900"/>
                  </a:moveTo>
                  <a:lnTo>
                    <a:pt x="982" y="2700"/>
                  </a:lnTo>
                  <a:cubicBezTo>
                    <a:pt x="982" y="2620"/>
                    <a:pt x="989" y="2542"/>
                    <a:pt x="999" y="2465"/>
                  </a:cubicBezTo>
                  <a:lnTo>
                    <a:pt x="7061" y="10800"/>
                  </a:lnTo>
                  <a:lnTo>
                    <a:pt x="999" y="19135"/>
                  </a:lnTo>
                  <a:cubicBezTo>
                    <a:pt x="989" y="19058"/>
                    <a:pt x="982" y="18980"/>
                    <a:pt x="982" y="18900"/>
                  </a:cubicBezTo>
                  <a:moveTo>
                    <a:pt x="1964" y="1350"/>
                  </a:moveTo>
                  <a:lnTo>
                    <a:pt x="19636" y="1350"/>
                  </a:lnTo>
                  <a:cubicBezTo>
                    <a:pt x="19752" y="1350"/>
                    <a:pt x="19861" y="1382"/>
                    <a:pt x="19964" y="1433"/>
                  </a:cubicBezTo>
                  <a:lnTo>
                    <a:pt x="11465" y="13118"/>
                  </a:lnTo>
                  <a:cubicBezTo>
                    <a:pt x="11288" y="13362"/>
                    <a:pt x="11051" y="13497"/>
                    <a:pt x="10800" y="13497"/>
                  </a:cubicBezTo>
                  <a:cubicBezTo>
                    <a:pt x="10549" y="13497"/>
                    <a:pt x="10312" y="13362"/>
                    <a:pt x="10134" y="13118"/>
                  </a:cubicBezTo>
                  <a:lnTo>
                    <a:pt x="1637" y="1433"/>
                  </a:lnTo>
                  <a:cubicBezTo>
                    <a:pt x="1739" y="1382"/>
                    <a:pt x="1849" y="1350"/>
                    <a:pt x="1964" y="1350"/>
                  </a:cubicBezTo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1209"/>
                    <a:pt x="0" y="2700"/>
                  </a:cubicBezTo>
                  <a:lnTo>
                    <a:pt x="0" y="18900"/>
                  </a:lnTo>
                  <a:cubicBezTo>
                    <a:pt x="0" y="2039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391"/>
                    <a:pt x="21600" y="18900"/>
                  </a:cubicBezTo>
                  <a:lnTo>
                    <a:pt x="21600" y="2700"/>
                  </a:lnTo>
                  <a:cubicBezTo>
                    <a:pt x="21600" y="1209"/>
                    <a:pt x="20721" y="0"/>
                    <a:pt x="19636" y="0"/>
                  </a:cubicBezTo>
                </a:path>
              </a:pathLst>
            </a:custGeom>
            <a:solidFill>
              <a:schemeClr val="bg1"/>
            </a:solidFill>
            <a:ln w="12700">
              <a:solidFill>
                <a:schemeClr val="bg1">
                  <a:lumMod val="95000"/>
                </a:schemeClr>
              </a:solidFill>
              <a:miter lim="400000"/>
            </a:ln>
          </p:spPr>
          <p:txBody>
            <a:bodyPr lIns="14283" tIns="14283" rIns="14283" bIns="14283" anchor="ctr"/>
            <a:lstStyle/>
            <a:p>
              <a:pPr marL="0" marR="0" lvl="0" indent="0" algn="l" defTabSz="2279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125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7" name="TextBox 59"/>
            <p:cNvSpPr txBox="1"/>
            <p:nvPr/>
          </p:nvSpPr>
          <p:spPr>
            <a:xfrm>
              <a:off x="7333712" y="2300763"/>
              <a:ext cx="1037410" cy="5334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000" b="1" i="0" u="none" strike="noStrike" kern="1200" cap="none" spc="300" normalizeH="0" baseline="0" noProof="1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" charset="0"/>
                  <a:ea typeface="宋体" panose="02010600030101010101" pitchFamily="2" charset="-122"/>
                  <a:cs typeface="Montserrat" charset="0"/>
                  <a:sym typeface="+mn-ea"/>
                </a:rPr>
                <a:t>特点</a:t>
              </a:r>
              <a:endParaRPr kumimoji="0" lang="zh-CN" altLang="zh-CN" sz="2000" b="1" i="0" u="none" strike="noStrike" kern="1200" cap="none" spc="30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charset="0"/>
                <a:ea typeface="宋体" panose="02010600030101010101" pitchFamily="2" charset="-122"/>
                <a:cs typeface="Montserrat" charset="0"/>
                <a:sym typeface="+mn-ea"/>
              </a:endParaRPr>
            </a:p>
          </p:txBody>
        </p:sp>
      </p:grpSp>
      <p:grpSp>
        <p:nvGrpSpPr>
          <p:cNvPr id="16402" name="组合 44"/>
          <p:cNvGrpSpPr/>
          <p:nvPr/>
        </p:nvGrpSpPr>
        <p:grpSpPr>
          <a:xfrm>
            <a:off x="4640264" y="3009900"/>
            <a:ext cx="2231312" cy="652463"/>
            <a:chOff x="6186064" y="3386618"/>
            <a:chExt cx="2976329" cy="869909"/>
          </a:xfrm>
        </p:grpSpPr>
        <p:sp>
          <p:nvSpPr>
            <p:cNvPr id="8" name="Oval 79"/>
            <p:cNvSpPr/>
            <p:nvPr/>
          </p:nvSpPr>
          <p:spPr>
            <a:xfrm>
              <a:off x="6186064" y="3386618"/>
              <a:ext cx="870314" cy="86990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en-US" sz="675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endParaRPr>
            </a:p>
          </p:txBody>
        </p:sp>
        <p:sp>
          <p:nvSpPr>
            <p:cNvPr id="14" name="Shape 2848"/>
            <p:cNvSpPr/>
            <p:nvPr/>
          </p:nvSpPr>
          <p:spPr>
            <a:xfrm>
              <a:off x="6440170" y="3623673"/>
              <a:ext cx="370571" cy="372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7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1782"/>
                  </a:moveTo>
                  <a:cubicBezTo>
                    <a:pt x="14017" y="11782"/>
                    <a:pt x="14236" y="11562"/>
                    <a:pt x="14236" y="11291"/>
                  </a:cubicBezTo>
                  <a:cubicBezTo>
                    <a:pt x="14236" y="11156"/>
                    <a:pt x="14182" y="11033"/>
                    <a:pt x="14093" y="10944"/>
                  </a:cubicBezTo>
                  <a:lnTo>
                    <a:pt x="11147" y="7998"/>
                  </a:lnTo>
                  <a:cubicBezTo>
                    <a:pt x="11058" y="7910"/>
                    <a:pt x="10936" y="7855"/>
                    <a:pt x="10800" y="7855"/>
                  </a:cubicBezTo>
                  <a:cubicBezTo>
                    <a:pt x="10665" y="7855"/>
                    <a:pt x="10542" y="7910"/>
                    <a:pt x="10453" y="7998"/>
                  </a:cubicBezTo>
                  <a:lnTo>
                    <a:pt x="7507" y="10944"/>
                  </a:lnTo>
                  <a:cubicBezTo>
                    <a:pt x="7419" y="11033"/>
                    <a:pt x="7364" y="11156"/>
                    <a:pt x="7364" y="11291"/>
                  </a:cubicBezTo>
                  <a:cubicBezTo>
                    <a:pt x="7364" y="11562"/>
                    <a:pt x="7583" y="11782"/>
                    <a:pt x="7855" y="11782"/>
                  </a:cubicBezTo>
                  <a:cubicBezTo>
                    <a:pt x="7990" y="11782"/>
                    <a:pt x="8113" y="11727"/>
                    <a:pt x="8202" y="11638"/>
                  </a:cubicBezTo>
                  <a:lnTo>
                    <a:pt x="10309" y="9531"/>
                  </a:lnTo>
                  <a:lnTo>
                    <a:pt x="10309" y="21109"/>
                  </a:lnTo>
                  <a:cubicBezTo>
                    <a:pt x="10309" y="21380"/>
                    <a:pt x="10529" y="21600"/>
                    <a:pt x="10800" y="21600"/>
                  </a:cubicBezTo>
                  <a:cubicBezTo>
                    <a:pt x="11071" y="21600"/>
                    <a:pt x="11291" y="21380"/>
                    <a:pt x="11291" y="21109"/>
                  </a:cubicBezTo>
                  <a:lnTo>
                    <a:pt x="11291" y="9531"/>
                  </a:lnTo>
                  <a:lnTo>
                    <a:pt x="13398" y="11638"/>
                  </a:lnTo>
                  <a:cubicBezTo>
                    <a:pt x="13488" y="11727"/>
                    <a:pt x="13610" y="11782"/>
                    <a:pt x="13745" y="11782"/>
                  </a:cubicBezTo>
                </a:path>
              </a:pathLst>
            </a:custGeom>
            <a:solidFill>
              <a:schemeClr val="bg1"/>
            </a:solidFill>
            <a:ln w="12700">
              <a:solidFill>
                <a:schemeClr val="bg1">
                  <a:lumMod val="95000"/>
                </a:schemeClr>
              </a:solidFill>
              <a:miter lim="400000"/>
            </a:ln>
          </p:spPr>
          <p:txBody>
            <a:bodyPr lIns="14283" tIns="14283" rIns="14283" bIns="14283" anchor="ctr"/>
            <a:lstStyle/>
            <a:p>
              <a:pPr marL="0" marR="0" lvl="0" indent="0" algn="l" defTabSz="2279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125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0" name="TextBox 62"/>
            <p:cNvSpPr txBox="1"/>
            <p:nvPr/>
          </p:nvSpPr>
          <p:spPr>
            <a:xfrm>
              <a:off x="7333777" y="3494563"/>
              <a:ext cx="1828616" cy="5334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000" b="1" i="0" u="none" strike="noStrike" kern="1200" cap="none" spc="300" normalizeH="0" baseline="0" noProof="1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" charset="0"/>
                  <a:ea typeface="宋体" panose="02010600030101010101" pitchFamily="2" charset="-122"/>
                  <a:cs typeface="Montserrat" charset="0"/>
                  <a:sym typeface="+mn-ea"/>
                </a:rPr>
                <a:t>数据类型</a:t>
              </a:r>
              <a:endParaRPr kumimoji="0" lang="zh-CN" sz="2000" b="1" i="0" u="none" strike="noStrike" kern="1200" cap="none" spc="30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charset="0"/>
                <a:ea typeface="宋体" panose="02010600030101010101" pitchFamily="2" charset="-122"/>
                <a:cs typeface="Montserrat" charset="0"/>
                <a:sym typeface="+mn-ea"/>
              </a:endParaRPr>
            </a:p>
          </p:txBody>
        </p:sp>
      </p:grpSp>
      <p:grpSp>
        <p:nvGrpSpPr>
          <p:cNvPr id="16406" name="组合 47"/>
          <p:cNvGrpSpPr/>
          <p:nvPr/>
        </p:nvGrpSpPr>
        <p:grpSpPr>
          <a:xfrm>
            <a:off x="4640262" y="3921125"/>
            <a:ext cx="2231314" cy="652463"/>
            <a:chOff x="6186064" y="4601968"/>
            <a:chExt cx="2975630" cy="869909"/>
          </a:xfrm>
        </p:grpSpPr>
        <p:sp>
          <p:nvSpPr>
            <p:cNvPr id="9" name="Oval 83"/>
            <p:cNvSpPr/>
            <p:nvPr/>
          </p:nvSpPr>
          <p:spPr>
            <a:xfrm>
              <a:off x="6186064" y="4601968"/>
              <a:ext cx="870108" cy="86990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en-US" sz="675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endParaRPr>
            </a:p>
          </p:txBody>
        </p:sp>
        <p:sp>
          <p:nvSpPr>
            <p:cNvPr id="12" name="Shape 2838"/>
            <p:cNvSpPr/>
            <p:nvPr/>
          </p:nvSpPr>
          <p:spPr>
            <a:xfrm>
              <a:off x="6448579" y="4896171"/>
              <a:ext cx="372601" cy="306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0400"/>
                  </a:moveTo>
                  <a:lnTo>
                    <a:pt x="982" y="20400"/>
                  </a:lnTo>
                  <a:lnTo>
                    <a:pt x="982" y="13200"/>
                  </a:lnTo>
                  <a:lnTo>
                    <a:pt x="6907" y="13200"/>
                  </a:lnTo>
                  <a:cubicBezTo>
                    <a:pt x="7149" y="15567"/>
                    <a:pt x="8798" y="17400"/>
                    <a:pt x="10800" y="17400"/>
                  </a:cubicBezTo>
                  <a:cubicBezTo>
                    <a:pt x="12802" y="17400"/>
                    <a:pt x="14451" y="15567"/>
                    <a:pt x="14694" y="13200"/>
                  </a:cubicBezTo>
                  <a:lnTo>
                    <a:pt x="20618" y="13200"/>
                  </a:lnTo>
                  <a:cubicBezTo>
                    <a:pt x="20618" y="13200"/>
                    <a:pt x="20618" y="20400"/>
                    <a:pt x="20618" y="20400"/>
                  </a:cubicBezTo>
                  <a:close/>
                  <a:moveTo>
                    <a:pt x="5703" y="1200"/>
                  </a:moveTo>
                  <a:lnTo>
                    <a:pt x="15897" y="1200"/>
                  </a:lnTo>
                  <a:lnTo>
                    <a:pt x="20315" y="12000"/>
                  </a:lnTo>
                  <a:lnTo>
                    <a:pt x="14236" y="12000"/>
                  </a:lnTo>
                  <a:cubicBezTo>
                    <a:pt x="13965" y="12000"/>
                    <a:pt x="13745" y="12269"/>
                    <a:pt x="13745" y="12600"/>
                  </a:cubicBezTo>
                  <a:cubicBezTo>
                    <a:pt x="13745" y="14589"/>
                    <a:pt x="12426" y="16200"/>
                    <a:pt x="10800" y="16200"/>
                  </a:cubicBezTo>
                  <a:cubicBezTo>
                    <a:pt x="9173" y="16200"/>
                    <a:pt x="7855" y="14589"/>
                    <a:pt x="7855" y="12600"/>
                  </a:cubicBezTo>
                  <a:cubicBezTo>
                    <a:pt x="7855" y="12269"/>
                    <a:pt x="7635" y="12000"/>
                    <a:pt x="7364" y="12000"/>
                  </a:cubicBezTo>
                  <a:lnTo>
                    <a:pt x="1285" y="12000"/>
                  </a:lnTo>
                  <a:cubicBezTo>
                    <a:pt x="1285" y="12000"/>
                    <a:pt x="5703" y="1200"/>
                    <a:pt x="5703" y="1200"/>
                  </a:cubicBezTo>
                  <a:close/>
                  <a:moveTo>
                    <a:pt x="21543" y="12335"/>
                  </a:moveTo>
                  <a:lnTo>
                    <a:pt x="21548" y="12332"/>
                  </a:lnTo>
                  <a:lnTo>
                    <a:pt x="16639" y="332"/>
                  </a:lnTo>
                  <a:lnTo>
                    <a:pt x="16634" y="335"/>
                  </a:lnTo>
                  <a:cubicBezTo>
                    <a:pt x="16554" y="138"/>
                    <a:pt x="16392" y="0"/>
                    <a:pt x="16200" y="0"/>
                  </a:cubicBezTo>
                  <a:lnTo>
                    <a:pt x="5400" y="0"/>
                  </a:lnTo>
                  <a:cubicBezTo>
                    <a:pt x="5208" y="0"/>
                    <a:pt x="5046" y="138"/>
                    <a:pt x="4966" y="335"/>
                  </a:cubicBezTo>
                  <a:lnTo>
                    <a:pt x="4961" y="332"/>
                  </a:lnTo>
                  <a:lnTo>
                    <a:pt x="52" y="12332"/>
                  </a:lnTo>
                  <a:lnTo>
                    <a:pt x="57" y="12335"/>
                  </a:lnTo>
                  <a:cubicBezTo>
                    <a:pt x="23" y="12415"/>
                    <a:pt x="0" y="12503"/>
                    <a:pt x="0" y="12600"/>
                  </a:cubicBezTo>
                  <a:lnTo>
                    <a:pt x="0" y="21000"/>
                  </a:lnTo>
                  <a:cubicBezTo>
                    <a:pt x="0" y="21332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32"/>
                    <a:pt x="21600" y="21000"/>
                  </a:cubicBezTo>
                  <a:lnTo>
                    <a:pt x="21600" y="12600"/>
                  </a:lnTo>
                  <a:cubicBezTo>
                    <a:pt x="21600" y="12503"/>
                    <a:pt x="21577" y="12415"/>
                    <a:pt x="21543" y="12335"/>
                  </a:cubicBezTo>
                </a:path>
              </a:pathLst>
            </a:custGeom>
            <a:solidFill>
              <a:schemeClr val="bg1"/>
            </a:solidFill>
            <a:ln w="12700">
              <a:solidFill>
                <a:schemeClr val="bg1">
                  <a:lumMod val="95000"/>
                </a:schemeClr>
              </a:solidFill>
              <a:miter lim="400000"/>
            </a:ln>
          </p:spPr>
          <p:txBody>
            <a:bodyPr lIns="14283" tIns="14283" rIns="14283" bIns="14283" anchor="ctr"/>
            <a:lstStyle/>
            <a:p>
              <a:pPr marL="0" marR="0" lvl="0" indent="0" algn="l" defTabSz="2279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125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3" name="TextBox 65"/>
            <p:cNvSpPr txBox="1"/>
            <p:nvPr/>
          </p:nvSpPr>
          <p:spPr>
            <a:xfrm>
              <a:off x="7333509" y="4722613"/>
              <a:ext cx="1828185" cy="5334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000" b="1" i="0" u="none" strike="noStrike" kern="1200" cap="none" spc="300" normalizeH="0" baseline="0" noProof="1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" charset="0"/>
                  <a:ea typeface="宋体" panose="02010600030101010101" pitchFamily="2" charset="-122"/>
                  <a:cs typeface="Montserrat" charset="0"/>
                </a:rPr>
                <a:t>应用场景</a:t>
              </a:r>
              <a:endParaRPr kumimoji="0" lang="zh-CN" altLang="en-US" sz="2000" b="1" i="0" u="none" strike="noStrike" kern="1200" cap="none" spc="30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charset="0"/>
                <a:ea typeface="宋体" panose="02010600030101010101" pitchFamily="2" charset="-122"/>
                <a:cs typeface="Montserrat" charset="0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307975" y="1206500"/>
            <a:ext cx="955675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109664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65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目 录</a:t>
            </a:r>
            <a:endParaRPr kumimoji="0" lang="en-CA" altLang="zh-CN" sz="265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-9525" y="1235075"/>
            <a:ext cx="266700" cy="4064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6412" name="图片 1" descr="tim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61300" y="639763"/>
            <a:ext cx="920750" cy="4619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6413" name="组合 46"/>
          <p:cNvGrpSpPr/>
          <p:nvPr/>
        </p:nvGrpSpPr>
        <p:grpSpPr>
          <a:xfrm>
            <a:off x="1274763" y="4773613"/>
            <a:ext cx="2475481" cy="652462"/>
            <a:chOff x="1844921" y="4601968"/>
            <a:chExt cx="3302104" cy="869909"/>
          </a:xfrm>
        </p:grpSpPr>
        <p:grpSp>
          <p:nvGrpSpPr>
            <p:cNvPr id="16414" name="组合 45"/>
            <p:cNvGrpSpPr/>
            <p:nvPr/>
          </p:nvGrpSpPr>
          <p:grpSpPr>
            <a:xfrm>
              <a:off x="1844921" y="4601968"/>
              <a:ext cx="869909" cy="869909"/>
              <a:chOff x="1844921" y="4601968"/>
              <a:chExt cx="869909" cy="869909"/>
            </a:xfrm>
          </p:grpSpPr>
          <p:sp>
            <p:nvSpPr>
              <p:cNvPr id="17" name="Oval 49"/>
              <p:cNvSpPr/>
              <p:nvPr/>
            </p:nvSpPr>
            <p:spPr>
              <a:xfrm>
                <a:off x="1844921" y="4601968"/>
                <a:ext cx="870335" cy="869909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en-US" sz="675" b="0" i="0" u="none" strike="noStrike" kern="1200" cap="none" spc="0" normalizeH="0" baseline="0" noProof="1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Montserrat" charset="0"/>
                  <a:ea typeface="+mn-ea"/>
                  <a:cs typeface="+mn-cs"/>
                </a:endParaRPr>
              </a:p>
            </p:txBody>
          </p:sp>
          <p:sp>
            <p:nvSpPr>
              <p:cNvPr id="19" name="Shape 2845"/>
              <p:cNvSpPr/>
              <p:nvPr/>
            </p:nvSpPr>
            <p:spPr>
              <a:xfrm>
                <a:off x="2122326" y="4845373"/>
                <a:ext cx="304935" cy="3725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00" y="1408"/>
                    </a:moveTo>
                    <a:lnTo>
                      <a:pt x="17518" y="4418"/>
                    </a:lnTo>
                    <a:lnTo>
                      <a:pt x="12000" y="7429"/>
                    </a:lnTo>
                    <a:cubicBezTo>
                      <a:pt x="12000" y="7429"/>
                      <a:pt x="12000" y="1408"/>
                      <a:pt x="12000" y="1408"/>
                    </a:cubicBezTo>
                    <a:close/>
                    <a:moveTo>
                      <a:pt x="21000" y="12273"/>
                    </a:moveTo>
                    <a:cubicBezTo>
                      <a:pt x="20669" y="12273"/>
                      <a:pt x="20400" y="12492"/>
                      <a:pt x="20400" y="12764"/>
                    </a:cubicBezTo>
                    <a:cubicBezTo>
                      <a:pt x="20400" y="17102"/>
                      <a:pt x="16102" y="20618"/>
                      <a:pt x="10800" y="20618"/>
                    </a:cubicBezTo>
                    <a:cubicBezTo>
                      <a:pt x="5498" y="20618"/>
                      <a:pt x="1200" y="17102"/>
                      <a:pt x="1200" y="12764"/>
                    </a:cubicBezTo>
                    <a:cubicBezTo>
                      <a:pt x="1200" y="8426"/>
                      <a:pt x="5498" y="4909"/>
                      <a:pt x="10800" y="4909"/>
                    </a:cubicBezTo>
                    <a:lnTo>
                      <a:pt x="10800" y="8345"/>
                    </a:lnTo>
                    <a:cubicBezTo>
                      <a:pt x="10800" y="8617"/>
                      <a:pt x="11069" y="8836"/>
                      <a:pt x="11400" y="8836"/>
                    </a:cubicBezTo>
                    <a:cubicBezTo>
                      <a:pt x="11524" y="8836"/>
                      <a:pt x="11631" y="8799"/>
                      <a:pt x="11726" y="8747"/>
                    </a:cubicBezTo>
                    <a:lnTo>
                      <a:pt x="11733" y="8754"/>
                    </a:lnTo>
                    <a:lnTo>
                      <a:pt x="18933" y="4827"/>
                    </a:lnTo>
                    <a:lnTo>
                      <a:pt x="18926" y="4819"/>
                    </a:lnTo>
                    <a:cubicBezTo>
                      <a:pt x="19087" y="4731"/>
                      <a:pt x="19200" y="4589"/>
                      <a:pt x="19200" y="4418"/>
                    </a:cubicBezTo>
                    <a:cubicBezTo>
                      <a:pt x="19200" y="4248"/>
                      <a:pt x="19087" y="4106"/>
                      <a:pt x="18926" y="4017"/>
                    </a:cubicBezTo>
                    <a:lnTo>
                      <a:pt x="18933" y="4010"/>
                    </a:lnTo>
                    <a:lnTo>
                      <a:pt x="11733" y="82"/>
                    </a:lnTo>
                    <a:lnTo>
                      <a:pt x="11726" y="90"/>
                    </a:lnTo>
                    <a:cubicBezTo>
                      <a:pt x="11631" y="38"/>
                      <a:pt x="11524" y="0"/>
                      <a:pt x="11400" y="0"/>
                    </a:cubicBezTo>
                    <a:cubicBezTo>
                      <a:pt x="11069" y="0"/>
                      <a:pt x="10800" y="220"/>
                      <a:pt x="10800" y="491"/>
                    </a:cubicBezTo>
                    <a:lnTo>
                      <a:pt x="10800" y="3927"/>
                    </a:lnTo>
                    <a:cubicBezTo>
                      <a:pt x="4835" y="3927"/>
                      <a:pt x="0" y="7883"/>
                      <a:pt x="0" y="12764"/>
                    </a:cubicBezTo>
                    <a:cubicBezTo>
                      <a:pt x="0" y="17644"/>
                      <a:pt x="4835" y="21600"/>
                      <a:pt x="10800" y="21600"/>
                    </a:cubicBezTo>
                    <a:cubicBezTo>
                      <a:pt x="16765" y="21600"/>
                      <a:pt x="21600" y="17644"/>
                      <a:pt x="21600" y="12764"/>
                    </a:cubicBezTo>
                    <a:cubicBezTo>
                      <a:pt x="21600" y="12492"/>
                      <a:pt x="21331" y="12273"/>
                      <a:pt x="21000" y="12273"/>
                    </a:cubicBezTo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>
                    <a:lumMod val="95000"/>
                  </a:schemeClr>
                </a:solidFill>
                <a:miter lim="400000"/>
              </a:ln>
            </p:spPr>
            <p:txBody>
              <a:bodyPr lIns="14283" tIns="14283" rIns="14283" bIns="14283" anchor="ctr"/>
              <a:lstStyle/>
              <a:p>
                <a:pPr marL="0" marR="0" lvl="0" indent="0" algn="l" defTabSz="22796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1125" b="0" i="0" u="none" strike="noStrike" kern="1200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sp>
          <p:nvSpPr>
            <p:cNvPr id="20" name="TextBox 56"/>
            <p:cNvSpPr txBox="1"/>
            <p:nvPr/>
          </p:nvSpPr>
          <p:spPr>
            <a:xfrm>
              <a:off x="2922781" y="4722612"/>
              <a:ext cx="2224244" cy="53345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zh-CN" altLang="en-US" sz="2000" b="1" spc="300" noProof="1" smtClean="0">
                  <a:latin typeface="Montserrat" charset="0"/>
                  <a:cs typeface="Montserrat" charset="0"/>
                  <a:sym typeface="+mn-ea"/>
                </a:rPr>
                <a:t>分布式方案</a:t>
              </a:r>
              <a:endParaRPr kumimoji="0" lang="zh-CN" sz="2000" b="1" i="0" u="none" strike="noStrike" kern="1200" cap="none" spc="30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charset="0"/>
                <a:ea typeface="宋体" panose="02010600030101010101" pitchFamily="2" charset="-122"/>
                <a:cs typeface="Montserrat" charset="0"/>
                <a:sym typeface="+mn-ea"/>
              </a:endParaRPr>
            </a:p>
          </p:txBody>
        </p:sp>
      </p:grpSp>
      <p:grpSp>
        <p:nvGrpSpPr>
          <p:cNvPr id="16418" name="组合 47"/>
          <p:cNvGrpSpPr/>
          <p:nvPr/>
        </p:nvGrpSpPr>
        <p:grpSpPr>
          <a:xfrm>
            <a:off x="4624390" y="4765675"/>
            <a:ext cx="1638200" cy="652463"/>
            <a:chOff x="6186064" y="4601968"/>
            <a:chExt cx="2185319" cy="869909"/>
          </a:xfrm>
        </p:grpSpPr>
        <p:sp>
          <p:nvSpPr>
            <p:cNvPr id="23" name="Oval 83"/>
            <p:cNvSpPr/>
            <p:nvPr/>
          </p:nvSpPr>
          <p:spPr>
            <a:xfrm>
              <a:off x="6186064" y="4601968"/>
              <a:ext cx="870369" cy="86990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en-US" sz="675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Montserrat" charset="0"/>
                <a:ea typeface="+mn-ea"/>
                <a:cs typeface="+mn-cs"/>
              </a:endParaRPr>
            </a:p>
          </p:txBody>
        </p:sp>
        <p:sp>
          <p:nvSpPr>
            <p:cNvPr id="25" name="Shape 2838"/>
            <p:cNvSpPr/>
            <p:nvPr/>
          </p:nvSpPr>
          <p:spPr>
            <a:xfrm>
              <a:off x="6448657" y="4896171"/>
              <a:ext cx="372713" cy="306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0400"/>
                  </a:moveTo>
                  <a:lnTo>
                    <a:pt x="982" y="20400"/>
                  </a:lnTo>
                  <a:lnTo>
                    <a:pt x="982" y="13200"/>
                  </a:lnTo>
                  <a:lnTo>
                    <a:pt x="6907" y="13200"/>
                  </a:lnTo>
                  <a:cubicBezTo>
                    <a:pt x="7149" y="15567"/>
                    <a:pt x="8798" y="17400"/>
                    <a:pt x="10800" y="17400"/>
                  </a:cubicBezTo>
                  <a:cubicBezTo>
                    <a:pt x="12802" y="17400"/>
                    <a:pt x="14451" y="15567"/>
                    <a:pt x="14694" y="13200"/>
                  </a:cubicBezTo>
                  <a:lnTo>
                    <a:pt x="20618" y="13200"/>
                  </a:lnTo>
                  <a:cubicBezTo>
                    <a:pt x="20618" y="13200"/>
                    <a:pt x="20618" y="20400"/>
                    <a:pt x="20618" y="20400"/>
                  </a:cubicBezTo>
                  <a:close/>
                  <a:moveTo>
                    <a:pt x="5703" y="1200"/>
                  </a:moveTo>
                  <a:lnTo>
                    <a:pt x="15897" y="1200"/>
                  </a:lnTo>
                  <a:lnTo>
                    <a:pt x="20315" y="12000"/>
                  </a:lnTo>
                  <a:lnTo>
                    <a:pt x="14236" y="12000"/>
                  </a:lnTo>
                  <a:cubicBezTo>
                    <a:pt x="13965" y="12000"/>
                    <a:pt x="13745" y="12269"/>
                    <a:pt x="13745" y="12600"/>
                  </a:cubicBezTo>
                  <a:cubicBezTo>
                    <a:pt x="13745" y="14589"/>
                    <a:pt x="12426" y="16200"/>
                    <a:pt x="10800" y="16200"/>
                  </a:cubicBezTo>
                  <a:cubicBezTo>
                    <a:pt x="9173" y="16200"/>
                    <a:pt x="7855" y="14589"/>
                    <a:pt x="7855" y="12600"/>
                  </a:cubicBezTo>
                  <a:cubicBezTo>
                    <a:pt x="7855" y="12269"/>
                    <a:pt x="7635" y="12000"/>
                    <a:pt x="7364" y="12000"/>
                  </a:cubicBezTo>
                  <a:lnTo>
                    <a:pt x="1285" y="12000"/>
                  </a:lnTo>
                  <a:cubicBezTo>
                    <a:pt x="1285" y="12000"/>
                    <a:pt x="5703" y="1200"/>
                    <a:pt x="5703" y="1200"/>
                  </a:cubicBezTo>
                  <a:close/>
                  <a:moveTo>
                    <a:pt x="21543" y="12335"/>
                  </a:moveTo>
                  <a:lnTo>
                    <a:pt x="21548" y="12332"/>
                  </a:lnTo>
                  <a:lnTo>
                    <a:pt x="16639" y="332"/>
                  </a:lnTo>
                  <a:lnTo>
                    <a:pt x="16634" y="335"/>
                  </a:lnTo>
                  <a:cubicBezTo>
                    <a:pt x="16554" y="138"/>
                    <a:pt x="16392" y="0"/>
                    <a:pt x="16200" y="0"/>
                  </a:cubicBezTo>
                  <a:lnTo>
                    <a:pt x="5400" y="0"/>
                  </a:lnTo>
                  <a:cubicBezTo>
                    <a:pt x="5208" y="0"/>
                    <a:pt x="5046" y="138"/>
                    <a:pt x="4966" y="335"/>
                  </a:cubicBezTo>
                  <a:lnTo>
                    <a:pt x="4961" y="332"/>
                  </a:lnTo>
                  <a:lnTo>
                    <a:pt x="52" y="12332"/>
                  </a:lnTo>
                  <a:lnTo>
                    <a:pt x="57" y="12335"/>
                  </a:lnTo>
                  <a:cubicBezTo>
                    <a:pt x="23" y="12415"/>
                    <a:pt x="0" y="12503"/>
                    <a:pt x="0" y="12600"/>
                  </a:cubicBezTo>
                  <a:lnTo>
                    <a:pt x="0" y="21000"/>
                  </a:lnTo>
                  <a:cubicBezTo>
                    <a:pt x="0" y="21332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32"/>
                    <a:pt x="21600" y="21000"/>
                  </a:cubicBezTo>
                  <a:lnTo>
                    <a:pt x="21600" y="12600"/>
                  </a:lnTo>
                  <a:cubicBezTo>
                    <a:pt x="21600" y="12503"/>
                    <a:pt x="21577" y="12415"/>
                    <a:pt x="21543" y="12335"/>
                  </a:cubicBezTo>
                </a:path>
              </a:pathLst>
            </a:custGeom>
            <a:solidFill>
              <a:schemeClr val="bg1"/>
            </a:solidFill>
            <a:ln w="12700">
              <a:solidFill>
                <a:schemeClr val="bg1">
                  <a:lumMod val="95000"/>
                </a:schemeClr>
              </a:solidFill>
              <a:miter lim="400000"/>
            </a:ln>
          </p:spPr>
          <p:txBody>
            <a:bodyPr lIns="14283" tIns="14283" rIns="14283" bIns="14283" anchor="ctr"/>
            <a:lstStyle/>
            <a:p>
              <a:pPr marL="0" marR="0" lvl="0" indent="0" algn="l" defTabSz="2279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125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6" name="TextBox 65"/>
            <p:cNvSpPr txBox="1"/>
            <p:nvPr/>
          </p:nvSpPr>
          <p:spPr>
            <a:xfrm>
              <a:off x="7333847" y="4722613"/>
              <a:ext cx="1037536" cy="5334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000" b="1" i="0" u="none" strike="noStrike" kern="1200" cap="none" spc="300" normalizeH="0" baseline="0" noProof="1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" charset="0"/>
                  <a:ea typeface="宋体" panose="02010600030101010101" pitchFamily="2" charset="-122"/>
                  <a:cs typeface="Montserrat" charset="0"/>
                </a:rPr>
                <a:t>其他</a:t>
              </a:r>
              <a:endParaRPr kumimoji="0" lang="zh-CN" altLang="en-US" sz="2000" b="1" i="0" u="none" strike="noStrike" kern="1200" cap="none" spc="30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charset="0"/>
                <a:ea typeface="宋体" panose="02010600030101010101" pitchFamily="2" charset="-122"/>
                <a:cs typeface="Montserrat" charset="0"/>
              </a:endParaRPr>
            </a:p>
          </p:txBody>
        </p:sp>
      </p:grp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265" y="205740"/>
            <a:ext cx="8863330" cy="524700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950" y="328295"/>
            <a:ext cx="8964295" cy="58845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84580" y="966470"/>
            <a:ext cx="4927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redis</a:t>
            </a:r>
            <a:r>
              <a:rPr lang="zh-CN" altLang="en-US" sz="2400" dirty="0"/>
              <a:t>分布式方案</a:t>
            </a:r>
          </a:p>
          <a:p>
            <a:r>
              <a:rPr lang="en-US" altLang="zh-CN" sz="2400" dirty="0"/>
              <a:t>1</a:t>
            </a:r>
            <a:r>
              <a:rPr lang="zh-CN" altLang="en-US" sz="2400" dirty="0"/>
              <a:t>、客户端</a:t>
            </a:r>
          </a:p>
          <a:p>
            <a:r>
              <a:rPr lang="en-US" altLang="zh-CN" sz="2400" dirty="0"/>
              <a:t>2</a:t>
            </a:r>
            <a:r>
              <a:rPr lang="zh-CN" altLang="en-US" sz="2400" dirty="0"/>
              <a:t>、</a:t>
            </a:r>
            <a:r>
              <a:rPr lang="en-US" altLang="zh-CN" sz="2400" dirty="0"/>
              <a:t>proxy(</a:t>
            </a:r>
            <a:r>
              <a:rPr lang="en-US" altLang="zh-CN" sz="2400" dirty="0" err="1"/>
              <a:t>codis</a:t>
            </a:r>
            <a:r>
              <a:rPr lang="en-US" altLang="zh-CN" sz="2400" dirty="0"/>
              <a:t>/</a:t>
            </a:r>
            <a:r>
              <a:rPr lang="en-US" altLang="zh-CN" sz="2400" dirty="0" err="1"/>
              <a:t>twemproxy</a:t>
            </a:r>
            <a:r>
              <a:rPr lang="en-US" altLang="zh-CN" sz="2400" dirty="0"/>
              <a:t>/</a:t>
            </a:r>
            <a:r>
              <a:rPr lang="en-US" altLang="zh-CN" sz="2400" dirty="0" err="1"/>
              <a:t>redis</a:t>
            </a:r>
            <a:r>
              <a:rPr lang="en-US" altLang="zh-CN" sz="2400" dirty="0"/>
              <a:t>-proxy)</a:t>
            </a:r>
          </a:p>
          <a:p>
            <a:r>
              <a:rPr lang="en-US" altLang="zh-CN" sz="2400" dirty="0"/>
              <a:t>3</a:t>
            </a:r>
            <a:r>
              <a:rPr lang="zh-CN" altLang="en-US" sz="2400" dirty="0"/>
              <a:t>、</a:t>
            </a:r>
            <a:r>
              <a:rPr lang="en-US" altLang="zh-CN" sz="2400" dirty="0" err="1"/>
              <a:t>redis</a:t>
            </a:r>
            <a:r>
              <a:rPr lang="en-US" altLang="zh-CN" sz="2400" dirty="0"/>
              <a:t>-cluster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文本框 3"/>
          <p:cNvSpPr txBox="1"/>
          <p:nvPr/>
        </p:nvSpPr>
        <p:spPr>
          <a:xfrm>
            <a:off x="400050" y="430213"/>
            <a:ext cx="3132138" cy="517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800">
                <a:latin typeface="Arial" panose="020B0604020202020204" pitchFamily="34" charset="0"/>
                <a:ea typeface="宋体" panose="02010600030101010101" pitchFamily="2" charset="-122"/>
              </a:rPr>
              <a:t>redis</a:t>
            </a:r>
            <a:r>
              <a:rPr lang="zh-CN" altLang="en-US" sz="2800">
                <a:latin typeface="Arial" panose="020B0604020202020204" pitchFamily="34" charset="0"/>
                <a:ea typeface="宋体" panose="02010600030101010101" pitchFamily="2" charset="-122"/>
              </a:rPr>
              <a:t>协议</a:t>
            </a:r>
          </a:p>
        </p:txBody>
      </p:sp>
      <p:sp>
        <p:nvSpPr>
          <p:cNvPr id="18434" name="文本框 4"/>
          <p:cNvSpPr txBox="1"/>
          <p:nvPr/>
        </p:nvSpPr>
        <p:spPr>
          <a:xfrm>
            <a:off x="400050" y="1503363"/>
            <a:ext cx="5610225" cy="14636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SET mykey value</a:t>
            </a:r>
          </a:p>
          <a:p>
            <a:pPr lvl="0" indent="0"/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indent="0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*3\r\n$3\r\nSET\r\n$5\r\nmykey\r\n$7\r\nmyvalue\r\n</a:t>
            </a:r>
          </a:p>
          <a:p>
            <a:pPr lvl="0" indent="0"/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indent="0"/>
            <a:r>
              <a:rPr lang="zh-CN" altLang="zh-CN">
                <a:latin typeface="Arial" panose="020B0604020202020204" pitchFamily="34" charset="0"/>
                <a:ea typeface="宋体" panose="02010600030101010101" pitchFamily="2" charset="-122"/>
              </a:rPr>
              <a:t>协议的重要性</a:t>
            </a:r>
          </a:p>
        </p:txBody>
      </p:sp>
      <p:pic>
        <p:nvPicPr>
          <p:cNvPr id="18435" name="图片 1" descr="tim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61300" y="639763"/>
            <a:ext cx="920750" cy="4619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" y="1165225"/>
            <a:ext cx="8904288" cy="41703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46" name="图片 1" descr="tim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61300" y="639763"/>
            <a:ext cx="920750" cy="4619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950" y="1557338"/>
            <a:ext cx="8783638" cy="23987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818" name="图片 1" descr="tim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61300" y="639763"/>
            <a:ext cx="920750" cy="4619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2988" y="509588"/>
            <a:ext cx="6481762" cy="5476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842" name="TextBox 3"/>
          <p:cNvSpPr txBox="1"/>
          <p:nvPr/>
        </p:nvSpPr>
        <p:spPr>
          <a:xfrm>
            <a:off x="468313" y="117475"/>
            <a:ext cx="2519362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/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文件事件</a:t>
            </a:r>
          </a:p>
        </p:txBody>
      </p:sp>
      <p:sp>
        <p:nvSpPr>
          <p:cNvPr id="35843" name="矩形 4"/>
          <p:cNvSpPr/>
          <p:nvPr/>
        </p:nvSpPr>
        <p:spPr>
          <a:xfrm>
            <a:off x="2987675" y="6381750"/>
            <a:ext cx="5940425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  <a:hlinkClick r:id="rId3"/>
              </a:rPr>
              <a:t>https://www.cnblogs.com/daoluanxiaozi/p/3590093.html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5844" name="图片 1" descr="tim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61300" y="639763"/>
            <a:ext cx="920750" cy="4619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5275" y="692150"/>
            <a:ext cx="8574088" cy="5257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66" name="图片 1" descr="tim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61300" y="639763"/>
            <a:ext cx="920750" cy="4619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2413" y="1368425"/>
            <a:ext cx="8640762" cy="4248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0" name="TextBox 1"/>
          <p:cNvSpPr txBox="1"/>
          <p:nvPr/>
        </p:nvSpPr>
        <p:spPr>
          <a:xfrm>
            <a:off x="395288" y="838200"/>
            <a:ext cx="7164387" cy="3651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同步（旧版） 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SLAVEOF &lt;MASTER-IP&gt; &lt;MASTER-PORT&gt;</a:t>
            </a:r>
          </a:p>
        </p:txBody>
      </p:sp>
      <p:sp>
        <p:nvSpPr>
          <p:cNvPr id="37891" name="TextBox 2"/>
          <p:cNvSpPr txBox="1"/>
          <p:nvPr/>
        </p:nvSpPr>
        <p:spPr>
          <a:xfrm>
            <a:off x="579438" y="5970588"/>
            <a:ext cx="2016125" cy="3698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/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命令传播</a:t>
            </a:r>
          </a:p>
        </p:txBody>
      </p:sp>
      <p:sp>
        <p:nvSpPr>
          <p:cNvPr id="37892" name="TextBox 3"/>
          <p:cNvSpPr txBox="1"/>
          <p:nvPr/>
        </p:nvSpPr>
        <p:spPr>
          <a:xfrm>
            <a:off x="395288" y="188913"/>
            <a:ext cx="3024187" cy="517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/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复制</a:t>
            </a:r>
          </a:p>
        </p:txBody>
      </p:sp>
      <p:pic>
        <p:nvPicPr>
          <p:cNvPr id="37893" name="图片 1" descr="tim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61300" y="639763"/>
            <a:ext cx="920750" cy="4619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Tm="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extBox 3"/>
          <p:cNvSpPr txBox="1"/>
          <p:nvPr/>
        </p:nvSpPr>
        <p:spPr>
          <a:xfrm>
            <a:off x="611188" y="820738"/>
            <a:ext cx="3097212" cy="9239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/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旧版缺陷（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SYNC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indent="0"/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）初次复制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indent="0"/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）断线后复制</a:t>
            </a:r>
          </a:p>
        </p:txBody>
      </p:sp>
      <p:sp>
        <p:nvSpPr>
          <p:cNvPr id="39938" name="TextBox 4"/>
          <p:cNvSpPr txBox="1"/>
          <p:nvPr/>
        </p:nvSpPr>
        <p:spPr>
          <a:xfrm>
            <a:off x="611188" y="2349500"/>
            <a:ext cx="5761037" cy="20304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/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新版复制（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PSYNC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indent="0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、完全重同步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indent="0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、部分重同步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indent="0"/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）复制偏移量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indent="0"/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）复制积压缓冲区（大小可根据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second*write_size_per_second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计算）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indent="0"/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）服务器运行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ID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9939" name="图片 1" descr="tim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61300" y="639763"/>
            <a:ext cx="920750" cy="4619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73810" y="1050925"/>
            <a:ext cx="4162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redis</a:t>
            </a:r>
            <a:r>
              <a:rPr lang="zh-CN" altLang="zh-CN" sz="2400" dirty="0"/>
              <a:t>是什么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55735" y="1988900"/>
            <a:ext cx="7848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Redis is an open source (BSD licensed), in-memory data structure store, used as a database, cache and message broker.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Box 4"/>
          <p:cNvSpPr txBox="1"/>
          <p:nvPr/>
        </p:nvSpPr>
        <p:spPr>
          <a:xfrm>
            <a:off x="396875" y="354013"/>
            <a:ext cx="2189163" cy="517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/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发布与订阅</a:t>
            </a:r>
          </a:p>
        </p:txBody>
      </p:sp>
      <p:pic>
        <p:nvPicPr>
          <p:cNvPr id="41986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3550" y="1030288"/>
            <a:ext cx="7348538" cy="31194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87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5300" y="4384675"/>
            <a:ext cx="7316788" cy="20685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988" name="TextBox 5"/>
          <p:cNvSpPr txBox="1"/>
          <p:nvPr/>
        </p:nvSpPr>
        <p:spPr>
          <a:xfrm>
            <a:off x="7956550" y="2206625"/>
            <a:ext cx="792163" cy="646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/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订阅频道</a:t>
            </a:r>
          </a:p>
        </p:txBody>
      </p:sp>
      <p:sp>
        <p:nvSpPr>
          <p:cNvPr id="41989" name="TextBox 6"/>
          <p:cNvSpPr txBox="1"/>
          <p:nvPr/>
        </p:nvSpPr>
        <p:spPr>
          <a:xfrm>
            <a:off x="8027988" y="5159375"/>
            <a:ext cx="863600" cy="646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/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订阅模式</a:t>
            </a:r>
          </a:p>
        </p:txBody>
      </p:sp>
      <p:pic>
        <p:nvPicPr>
          <p:cNvPr id="41990" name="图片 1" descr="tim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61300" y="639763"/>
            <a:ext cx="920750" cy="4619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Box 3"/>
          <p:cNvSpPr txBox="1"/>
          <p:nvPr/>
        </p:nvSpPr>
        <p:spPr>
          <a:xfrm>
            <a:off x="609600" y="1844675"/>
            <a:ext cx="7272338" cy="4619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/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PUBLISH &lt;CHANNEL&gt; &lt;MESSAGE&gt;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，服务器动作</a:t>
            </a:r>
          </a:p>
        </p:txBody>
      </p:sp>
      <p:sp>
        <p:nvSpPr>
          <p:cNvPr id="43010" name="TextBox 4"/>
          <p:cNvSpPr txBox="1"/>
          <p:nvPr/>
        </p:nvSpPr>
        <p:spPr>
          <a:xfrm>
            <a:off x="611188" y="2781300"/>
            <a:ext cx="7705725" cy="19383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/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查看订阅消息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indent="0"/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PUBSUB CHANNELS [pattern]</a:t>
            </a:r>
          </a:p>
          <a:p>
            <a:pPr lvl="0" indent="0"/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PUBSUB NUMSUB [channel-1 channel-2 …… channel-n]</a:t>
            </a:r>
          </a:p>
          <a:p>
            <a:pPr lvl="0" indent="0"/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PUBSUB NUMPAT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3011" name="TextBox 5"/>
          <p:cNvSpPr txBox="1"/>
          <p:nvPr/>
        </p:nvSpPr>
        <p:spPr>
          <a:xfrm>
            <a:off x="968375" y="406400"/>
            <a:ext cx="3887788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/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订阅</a:t>
            </a:r>
          </a:p>
        </p:txBody>
      </p:sp>
      <p:pic>
        <p:nvPicPr>
          <p:cNvPr id="43012" name="图片 1" descr="tim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61300" y="639763"/>
            <a:ext cx="920750" cy="4619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71875" y="2708950"/>
            <a:ext cx="3888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谢谢！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9770" y="620805"/>
            <a:ext cx="66964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/>
              <a:t>Redis</a:t>
            </a:r>
            <a:r>
              <a:rPr lang="zh-CN" altLang="en-US" sz="2400" dirty="0" smtClean="0"/>
              <a:t>特点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1</a:t>
            </a:r>
            <a:r>
              <a:rPr lang="zh-CN" altLang="en-US" sz="2400" dirty="0" smtClean="0"/>
              <a:t>、</a:t>
            </a:r>
            <a:r>
              <a:rPr lang="en-US" altLang="zh-CN" sz="2400" dirty="0" err="1" smtClean="0"/>
              <a:t>redis</a:t>
            </a:r>
            <a:r>
              <a:rPr lang="zh-CN" altLang="en-US" sz="2400" dirty="0" smtClean="0"/>
              <a:t>是一个高性能的</a:t>
            </a:r>
            <a:r>
              <a:rPr lang="en-US" altLang="zh-CN" sz="2400" dirty="0" smtClean="0"/>
              <a:t>key/value</a:t>
            </a:r>
            <a:r>
              <a:rPr lang="zh-CN" altLang="en-US" sz="2400" dirty="0" smtClean="0"/>
              <a:t>数据库</a:t>
            </a:r>
            <a:endParaRPr lang="en-US" altLang="zh-CN" sz="2400" dirty="0" smtClean="0"/>
          </a:p>
          <a:p>
            <a:r>
              <a:rPr lang="en-US" altLang="zh-CN" sz="2400" dirty="0" smtClean="0"/>
              <a:t>2</a:t>
            </a:r>
            <a:r>
              <a:rPr lang="zh-CN" altLang="en-US" sz="2400" dirty="0" smtClean="0"/>
              <a:t>、基于内存</a:t>
            </a:r>
            <a:endParaRPr lang="en-US" altLang="zh-CN" sz="2400" dirty="0" smtClean="0"/>
          </a:p>
          <a:p>
            <a:r>
              <a:rPr lang="en-US" altLang="zh-CN" sz="2400" dirty="0" smtClean="0"/>
              <a:t>3</a:t>
            </a:r>
            <a:r>
              <a:rPr lang="zh-CN" altLang="en-US" sz="2400" dirty="0" smtClean="0"/>
              <a:t>、数据类型丰富</a:t>
            </a:r>
            <a:endParaRPr lang="en-US" altLang="zh-CN" sz="2400" dirty="0" smtClean="0"/>
          </a:p>
          <a:p>
            <a:r>
              <a:rPr lang="en-US" altLang="zh-CN" sz="2400" dirty="0" smtClean="0"/>
              <a:t>4</a:t>
            </a:r>
            <a:r>
              <a:rPr lang="zh-CN" altLang="en-US" sz="2400" dirty="0" smtClean="0"/>
              <a:t>、持久化</a:t>
            </a:r>
            <a:endParaRPr lang="en-US" altLang="zh-CN" sz="2400" dirty="0" smtClean="0"/>
          </a:p>
          <a:p>
            <a:r>
              <a:rPr lang="en-US" altLang="zh-CN" sz="2400" dirty="0" smtClean="0"/>
              <a:t>5</a:t>
            </a:r>
            <a:r>
              <a:rPr lang="zh-CN" altLang="en-US" sz="2400" dirty="0" smtClean="0"/>
              <a:t>、单线程</a:t>
            </a:r>
            <a:endParaRPr lang="en-US" altLang="zh-CN" sz="2400" dirty="0" smtClean="0"/>
          </a:p>
          <a:p>
            <a:r>
              <a:rPr lang="en-US" altLang="zh-CN" sz="2400" dirty="0" smtClean="0"/>
              <a:t>6</a:t>
            </a:r>
            <a:r>
              <a:rPr lang="zh-CN" altLang="en-US" sz="2400" dirty="0" smtClean="0"/>
              <a:t>、订阅</a:t>
            </a:r>
            <a:r>
              <a:rPr lang="en-US" altLang="zh-CN" sz="2400" dirty="0" smtClean="0"/>
              <a:t>/</a:t>
            </a:r>
            <a:r>
              <a:rPr lang="zh-CN" altLang="en-US" sz="2400" dirty="0" smtClean="0"/>
              <a:t>发布模型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705" y="908824"/>
            <a:ext cx="8390754" cy="288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89330" y="756285"/>
            <a:ext cx="3726815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redis</a:t>
            </a:r>
            <a:r>
              <a:rPr lang="zh-CN" altLang="en-US"/>
              <a:t>启停</a:t>
            </a:r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68425" y="651510"/>
            <a:ext cx="290258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redis</a:t>
            </a:r>
            <a:r>
              <a:rPr lang="zh-CN" altLang="en-US"/>
              <a:t>配置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56920" y="1287780"/>
            <a:ext cx="3739515" cy="4754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protected-mode no</a:t>
            </a:r>
          </a:p>
          <a:p>
            <a:r>
              <a:rPr lang="zh-CN" altLang="en-US"/>
              <a:t>port 6380</a:t>
            </a:r>
          </a:p>
          <a:p>
            <a:r>
              <a:rPr lang="zh-CN" altLang="en-US"/>
              <a:t>timeout 86400</a:t>
            </a:r>
          </a:p>
          <a:p>
            <a:r>
              <a:rPr lang="zh-CN" altLang="en-US"/>
              <a:t>tcp-keepalive 300</a:t>
            </a:r>
          </a:p>
          <a:p>
            <a:r>
              <a:rPr lang="zh-CN" altLang="en-US"/>
              <a:t>daemonize yes</a:t>
            </a:r>
          </a:p>
          <a:p>
            <a:r>
              <a:rPr lang="zh-CN" altLang="en-US"/>
              <a:t>pidfile "redis.pid"</a:t>
            </a:r>
          </a:p>
          <a:p>
            <a:r>
              <a:rPr lang="zh-CN" altLang="en-US"/>
              <a:t>loglevel notice</a:t>
            </a:r>
          </a:p>
          <a:p>
            <a:r>
              <a:rPr lang="zh-CN" altLang="en-US"/>
              <a:t>logfile "redis.log"</a:t>
            </a:r>
          </a:p>
          <a:p>
            <a:r>
              <a:rPr lang="zh-CN" altLang="en-US"/>
              <a:t>databases 1</a:t>
            </a:r>
          </a:p>
          <a:p>
            <a:endParaRPr lang="zh-CN" altLang="en-US"/>
          </a:p>
          <a:p>
            <a:r>
              <a:rPr lang="zh-CN" altLang="en-US"/>
              <a:t>save 900 1</a:t>
            </a:r>
          </a:p>
          <a:p>
            <a:r>
              <a:rPr lang="zh-CN" altLang="en-US"/>
              <a:t>save 300 10</a:t>
            </a:r>
          </a:p>
          <a:p>
            <a:r>
              <a:rPr lang="zh-CN" altLang="en-US"/>
              <a:t>save 60 10000</a:t>
            </a:r>
          </a:p>
          <a:p>
            <a:r>
              <a:rPr lang="zh-CN" altLang="en-US"/>
              <a:t>rdbcompression yes</a:t>
            </a:r>
          </a:p>
          <a:p>
            <a:r>
              <a:rPr lang="zh-CN" altLang="en-US"/>
              <a:t>rdbchecksum yes</a:t>
            </a:r>
          </a:p>
          <a:p>
            <a:r>
              <a:rPr lang="zh-CN" altLang="en-US"/>
              <a:t>dbfilename "dump.rdb"</a:t>
            </a:r>
          </a:p>
          <a:p>
            <a:r>
              <a:rPr lang="zh-CN" altLang="en-US"/>
              <a:t>dir "/home/redis/6380"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139970" y="1628875"/>
            <a:ext cx="3980100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ym typeface="+mn-ea"/>
              </a:rPr>
              <a:t>maxclients 4064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maxmemory 2gb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maxmemory-policy volatile-lru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appendonly no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appendfilename "appendonly.aof"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appendfsync everysec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>
                <a:sym typeface="+mn-ea"/>
              </a:rPr>
              <a:t>requirepass "iwencai#redisproxy"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755" y="260780"/>
            <a:ext cx="7010400" cy="318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745" y="3727020"/>
            <a:ext cx="7207250" cy="287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39720" y="692810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数据结构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03555" y="1760855"/>
            <a:ext cx="632587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/>
              <a:t>It supports data structures such as strings, hashes, lists, sets, sorted sets with range queries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797979"/>
      </a:dk2>
      <a:lt2>
        <a:srgbClr val="43B4E3"/>
      </a:lt2>
      <a:accent1>
        <a:srgbClr val="0070C0"/>
      </a:accent1>
      <a:accent2>
        <a:srgbClr val="CECECE"/>
      </a:accent2>
      <a:accent3>
        <a:srgbClr val="329FD1"/>
      </a:accent3>
      <a:accent4>
        <a:srgbClr val="CECECE"/>
      </a:accent4>
      <a:accent5>
        <a:srgbClr val="0070C0"/>
      </a:accent5>
      <a:accent6>
        <a:srgbClr val="CECECE"/>
      </a:accent6>
      <a:hlink>
        <a:srgbClr val="169EBE"/>
      </a:hlink>
      <a:folHlink>
        <a:srgbClr val="0070C0"/>
      </a:folHlink>
    </a:clrScheme>
    <a:fontScheme name="自定义 2">
      <a:majorFont>
        <a:latin typeface="Agency FB"/>
        <a:ea typeface="微软雅黑"/>
        <a:cs typeface=""/>
      </a:majorFont>
      <a:minorFont>
        <a:latin typeface="Agency FB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398</Words>
  <Application>Microsoft Office PowerPoint</Application>
  <PresentationFormat>全屏显示(4:3)</PresentationFormat>
  <Paragraphs>97</Paragraphs>
  <Slides>32</Slides>
  <Notes>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3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sunchuanzhi</dc:creator>
  <cp:lastModifiedBy>Windows 用户</cp:lastModifiedBy>
  <cp:revision>322</cp:revision>
  <dcterms:created xsi:type="dcterms:W3CDTF">2019-08-08T02:26:00Z</dcterms:created>
  <dcterms:modified xsi:type="dcterms:W3CDTF">2020-06-19T12:49:15Z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2052-10.1.0.6029</vt:lpwstr>
  </property>
</Properties>
</file>